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113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1134" r:id="rId75"/>
    <p:sldId id="1135" r:id="rId76"/>
    <p:sldId id="1136" r:id="rId77"/>
    <p:sldId id="1101" r:id="rId78"/>
  </p:sldIdLst>
  <p:sldSz cx="9144000" cy="5143500" type="screen16x9"/>
  <p:notesSz cx="6858000" cy="9144000"/>
  <p:embeddedFontLst>
    <p:embeddedFont>
      <p:font typeface="Inter" panose="020F0502020204030204" pitchFamily="34" charset="0"/>
      <p:regular r:id="rId80"/>
      <p:bold r:id="rId81"/>
      <p:italic r:id="rId82"/>
      <p:boldItalic r:id="rId83"/>
    </p:embeddedFont>
    <p:embeddedFont>
      <p:font typeface="Inter ExtraBold" panose="020F0502020204030204" pitchFamily="34" charset="0"/>
      <p:regular r:id="rId84"/>
      <p:bold r:id="rId85"/>
      <p:italic r:id="rId86"/>
      <p:boldItalic r:id="rId87"/>
    </p:embeddedFont>
    <p:embeddedFont>
      <p:font typeface="Lato" panose="020F0502020204030203" pitchFamily="34" charset="0"/>
      <p:regular r:id="rId88"/>
      <p:bold r:id="rId89"/>
      <p:italic r:id="rId90"/>
      <p:boldItalic r:id="rId91"/>
    </p:embeddedFont>
    <p:embeddedFont>
      <p:font typeface="Roboto" panose="02000000000000000000" pitchFamily="2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6" roundtripDataSignature="AMtx7mj38nnqnk1Uo4swIPD6etZLy9C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77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AF3B1-1414-B74A-E0C5-0DA1EAA016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6233" y="4724153"/>
            <a:ext cx="414749" cy="248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50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B2901A-27B0-145C-3D81-5E6A5792C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6246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44649" y="1300197"/>
            <a:ext cx="3833813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020013" y="1365185"/>
            <a:ext cx="243268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917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EFB43-FF27-7A7A-4A4D-6F99C9647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151" name="Google Shape;151;p14"/>
          <p:cNvSpPr txBox="1">
            <a:spLocks noGrp="1"/>
          </p:cNvSpPr>
          <p:nvPr>
            <p:ph type="title"/>
          </p:nvPr>
        </p:nvSpPr>
        <p:spPr>
          <a:xfrm>
            <a:off x="433846" y="286942"/>
            <a:ext cx="8271775" cy="56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75" cy="39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1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8462" y="161363"/>
            <a:ext cx="7510463" cy="43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640441" y="3444341"/>
            <a:ext cx="4646613" cy="28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06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bigscience-workshop/promptsource/blob/main/promptsource/templates/amazon_polarity/templates.ya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google-research/FLAN/blob/2c79a31/flan/v2/templates.py#L3285" TargetMode="External"/><Relationship Id="rId5" Type="http://schemas.openxmlformats.org/officeDocument/2006/relationships/hyperlink" Target="https://huggingface.co/datasets/samsum" TargetMode="External"/><Relationship Id="rId4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atasets/knkarthick/dialogsum/viewer/knkarthick--dialogsum/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1.png"/><Relationship Id="rId7" Type="http://schemas.openxmlformats.org/officeDocument/2006/relationships/image" Target="../media/image44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jpg"/><Relationship Id="rId4" Type="http://schemas.openxmlformats.org/officeDocument/2006/relationships/image" Target="../media/image2.png"/><Relationship Id="rId9" Type="http://schemas.openxmlformats.org/officeDocument/2006/relationships/image" Target="../media/image4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luebenchmark.com/leaderboard" TargetMode="External"/><Relationship Id="rId2" Type="http://schemas.openxmlformats.org/officeDocument/2006/relationships/hyperlink" Target="https://super.gluebenchmark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hat.lmsys.org/?leaderboard" TargetMode="Externa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huggingface.co/spaces/open-llm-leaderboard/open_llm_leaderboard" TargetMode="Externa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11700" y="31530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Science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311700" y="3560975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Generative AI II</a:t>
            </a:r>
            <a:endParaRPr sz="14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0904" y="72862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339534" y="773239"/>
            <a:ext cx="3359634" cy="3777957"/>
          </a:xfrm>
          <a:prstGeom prst="rect">
            <a:avLst/>
          </a:prstGeom>
          <a:solidFill>
            <a:schemeClr val="tx2">
              <a:lumMod val="90000"/>
            </a:schemeClr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870"/>
              </a:spcBef>
            </a:pPr>
            <a:endParaRPr dirty="0">
              <a:latin typeface="Times New Roman"/>
              <a:cs typeface="Times New Roman"/>
            </a:endParaRPr>
          </a:p>
          <a:p>
            <a:pPr marR="82550" algn="ctr"/>
            <a:r>
              <a:rPr b="1" spc="-5" dirty="0">
                <a:latin typeface="Lato"/>
                <a:cs typeface="Lato"/>
              </a:rPr>
              <a:t>Context</a:t>
            </a:r>
            <a:r>
              <a:rPr b="1" spc="-5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Window</a:t>
            </a:r>
            <a:endParaRPr dirty="0">
              <a:latin typeface="Lato"/>
              <a:cs typeface="La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594287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Limitations</a:t>
            </a:r>
            <a:r>
              <a:rPr spc="-123" dirty="0"/>
              <a:t> </a:t>
            </a:r>
            <a:r>
              <a:rPr spc="-40" dirty="0"/>
              <a:t>of</a:t>
            </a:r>
            <a:r>
              <a:rPr spc="-120" dirty="0"/>
              <a:t> </a:t>
            </a:r>
            <a:r>
              <a:rPr spc="-15" dirty="0"/>
              <a:t>in-</a:t>
            </a:r>
            <a:r>
              <a:rPr spc="-18" dirty="0"/>
              <a:t>context</a:t>
            </a:r>
            <a:r>
              <a:rPr spc="-123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211" y="914398"/>
            <a:ext cx="3001645" cy="3297378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26988" rIns="0" bIns="0" rtlCol="0">
            <a:spAutoFit/>
          </a:bodyPr>
          <a:lstStyle/>
          <a:p>
            <a:pPr marL="41593" marR="715645">
              <a:spcBef>
                <a:spcPts val="213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 marL="41593">
              <a:tabLst>
                <a:tab pos="121507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41593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</a:t>
            </a:r>
            <a:endParaRPr>
              <a:latin typeface="Courier New"/>
              <a:cs typeface="Courier New"/>
            </a:endParaRPr>
          </a:p>
          <a:p>
            <a:pPr marL="41593" marR="395605">
              <a:tabLst>
                <a:tab pos="1215073" algn="l"/>
              </a:tabLst>
            </a:pP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like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chair.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 marL="41593" marR="715645" algn="just">
              <a:spcBef>
                <a:spcPts val="3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sofa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so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ugly.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 marL="41593" algn="just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</a:t>
            </a:r>
            <a:endParaRPr>
              <a:latin typeface="Courier New"/>
              <a:cs typeface="Courier New"/>
            </a:endParaRPr>
          </a:p>
          <a:p>
            <a:pPr marL="41593" marR="75565"/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Who</a:t>
            </a:r>
            <a:r>
              <a:rPr b="1" spc="-1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would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use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00FF"/>
                </a:solidFill>
                <a:latin typeface="Courier New"/>
                <a:cs typeface="Courier New"/>
              </a:rPr>
              <a:t>product?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2330" y="980197"/>
            <a:ext cx="82233" cy="2259330"/>
            <a:chOff x="7484660" y="1960393"/>
            <a:chExt cx="164465" cy="4518660"/>
          </a:xfrm>
        </p:grpSpPr>
        <p:sp>
          <p:nvSpPr>
            <p:cNvPr id="5" name="object 5"/>
            <p:cNvSpPr/>
            <p:nvPr/>
          </p:nvSpPr>
          <p:spPr>
            <a:xfrm>
              <a:off x="7566635" y="2152345"/>
              <a:ext cx="0" cy="4134485"/>
            </a:xfrm>
            <a:custGeom>
              <a:avLst/>
              <a:gdLst/>
              <a:ahLst/>
              <a:cxnLst/>
              <a:rect l="l" t="t" r="r" b="b"/>
              <a:pathLst>
                <a:path h="4134485">
                  <a:moveTo>
                    <a:pt x="0" y="0"/>
                  </a:moveTo>
                  <a:lnTo>
                    <a:pt x="0" y="4134291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660" y="1960393"/>
              <a:ext cx="163949" cy="2110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4660" y="6267587"/>
              <a:ext cx="163949" cy="2109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67455" y="1771196"/>
            <a:ext cx="778193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pc="-18" dirty="0">
                <a:latin typeface="Lato"/>
                <a:cs typeface="Lato"/>
              </a:rPr>
              <a:t>Even</a:t>
            </a:r>
            <a:r>
              <a:rPr spc="-73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with </a:t>
            </a:r>
            <a:r>
              <a:rPr spc="-5" dirty="0">
                <a:latin typeface="Lato"/>
                <a:cs typeface="Lato"/>
              </a:rPr>
              <a:t>multiple examples</a:t>
            </a:r>
            <a:endParaRPr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60231" y="1708140"/>
            <a:ext cx="410210" cy="405130"/>
            <a:chOff x="13120461" y="3416280"/>
            <a:chExt cx="820419" cy="810260"/>
          </a:xfrm>
        </p:grpSpPr>
        <p:sp>
          <p:nvSpPr>
            <p:cNvPr id="10" name="object 10"/>
            <p:cNvSpPr/>
            <p:nvPr/>
          </p:nvSpPr>
          <p:spPr>
            <a:xfrm>
              <a:off x="13125224" y="3421043"/>
              <a:ext cx="810895" cy="800735"/>
            </a:xfrm>
            <a:custGeom>
              <a:avLst/>
              <a:gdLst/>
              <a:ahLst/>
              <a:cxnLst/>
              <a:rect l="l" t="t" r="r" b="b"/>
              <a:pathLst>
                <a:path w="810894" h="800735">
                  <a:moveTo>
                    <a:pt x="405299" y="800398"/>
                  </a:moveTo>
                  <a:lnTo>
                    <a:pt x="358031" y="797705"/>
                  </a:lnTo>
                  <a:lnTo>
                    <a:pt x="312364" y="789828"/>
                  </a:lnTo>
                  <a:lnTo>
                    <a:pt x="268604" y="777067"/>
                  </a:lnTo>
                  <a:lnTo>
                    <a:pt x="227054" y="759721"/>
                  </a:lnTo>
                  <a:lnTo>
                    <a:pt x="188019" y="738092"/>
                  </a:lnTo>
                  <a:lnTo>
                    <a:pt x="151801" y="712479"/>
                  </a:lnTo>
                  <a:lnTo>
                    <a:pt x="118706" y="683183"/>
                  </a:lnTo>
                  <a:lnTo>
                    <a:pt x="89036" y="650503"/>
                  </a:lnTo>
                  <a:lnTo>
                    <a:pt x="63097" y="614741"/>
                  </a:lnTo>
                  <a:lnTo>
                    <a:pt x="41193" y="576196"/>
                  </a:lnTo>
                  <a:lnTo>
                    <a:pt x="23627" y="535170"/>
                  </a:lnTo>
                  <a:lnTo>
                    <a:pt x="10703" y="491961"/>
                  </a:lnTo>
                  <a:lnTo>
                    <a:pt x="2726" y="446871"/>
                  </a:lnTo>
                  <a:lnTo>
                    <a:pt x="0" y="400199"/>
                  </a:lnTo>
                  <a:lnTo>
                    <a:pt x="2726" y="353527"/>
                  </a:lnTo>
                  <a:lnTo>
                    <a:pt x="10703" y="308436"/>
                  </a:lnTo>
                  <a:lnTo>
                    <a:pt x="23627" y="265228"/>
                  </a:lnTo>
                  <a:lnTo>
                    <a:pt x="41193" y="224201"/>
                  </a:lnTo>
                  <a:lnTo>
                    <a:pt x="63097" y="185656"/>
                  </a:lnTo>
                  <a:lnTo>
                    <a:pt x="89036" y="149894"/>
                  </a:lnTo>
                  <a:lnTo>
                    <a:pt x="118706" y="117215"/>
                  </a:lnTo>
                  <a:lnTo>
                    <a:pt x="151801" y="87919"/>
                  </a:lnTo>
                  <a:lnTo>
                    <a:pt x="188019" y="62306"/>
                  </a:lnTo>
                  <a:lnTo>
                    <a:pt x="227054" y="40676"/>
                  </a:lnTo>
                  <a:lnTo>
                    <a:pt x="268604" y="23330"/>
                  </a:lnTo>
                  <a:lnTo>
                    <a:pt x="312364" y="10569"/>
                  </a:lnTo>
                  <a:lnTo>
                    <a:pt x="358031" y="2692"/>
                  </a:lnTo>
                  <a:lnTo>
                    <a:pt x="405299" y="0"/>
                  </a:lnTo>
                  <a:lnTo>
                    <a:pt x="458575" y="3471"/>
                  </a:lnTo>
                  <a:lnTo>
                    <a:pt x="510486" y="13713"/>
                  </a:lnTo>
                  <a:lnTo>
                    <a:pt x="560402" y="30468"/>
                  </a:lnTo>
                  <a:lnTo>
                    <a:pt x="607695" y="53477"/>
                  </a:lnTo>
                  <a:lnTo>
                    <a:pt x="651736" y="82482"/>
                  </a:lnTo>
                  <a:lnTo>
                    <a:pt x="691898" y="117224"/>
                  </a:lnTo>
                  <a:lnTo>
                    <a:pt x="727080" y="156873"/>
                  </a:lnTo>
                  <a:lnTo>
                    <a:pt x="756450" y="200355"/>
                  </a:lnTo>
                  <a:lnTo>
                    <a:pt x="779748" y="247049"/>
                  </a:lnTo>
                  <a:lnTo>
                    <a:pt x="796713" y="296335"/>
                  </a:lnTo>
                  <a:lnTo>
                    <a:pt x="807083" y="347592"/>
                  </a:lnTo>
                  <a:lnTo>
                    <a:pt x="810598" y="400199"/>
                  </a:lnTo>
                  <a:lnTo>
                    <a:pt x="807871" y="446871"/>
                  </a:lnTo>
                  <a:lnTo>
                    <a:pt x="799894" y="491961"/>
                  </a:lnTo>
                  <a:lnTo>
                    <a:pt x="786970" y="535170"/>
                  </a:lnTo>
                  <a:lnTo>
                    <a:pt x="769404" y="576196"/>
                  </a:lnTo>
                  <a:lnTo>
                    <a:pt x="747500" y="614741"/>
                  </a:lnTo>
                  <a:lnTo>
                    <a:pt x="721561" y="650503"/>
                  </a:lnTo>
                  <a:lnTo>
                    <a:pt x="691892" y="683183"/>
                  </a:lnTo>
                  <a:lnTo>
                    <a:pt x="658796" y="712479"/>
                  </a:lnTo>
                  <a:lnTo>
                    <a:pt x="622579" y="738092"/>
                  </a:lnTo>
                  <a:lnTo>
                    <a:pt x="583543" y="759721"/>
                  </a:lnTo>
                  <a:lnTo>
                    <a:pt x="541993" y="777067"/>
                  </a:lnTo>
                  <a:lnTo>
                    <a:pt x="498233" y="789828"/>
                  </a:lnTo>
                  <a:lnTo>
                    <a:pt x="452567" y="797705"/>
                  </a:lnTo>
                  <a:lnTo>
                    <a:pt x="405299" y="800398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25223" y="3421043"/>
              <a:ext cx="810895" cy="800735"/>
            </a:xfrm>
            <a:custGeom>
              <a:avLst/>
              <a:gdLst/>
              <a:ahLst/>
              <a:cxnLst/>
              <a:rect l="l" t="t" r="r" b="b"/>
              <a:pathLst>
                <a:path w="810894" h="800735">
                  <a:moveTo>
                    <a:pt x="0" y="400199"/>
                  </a:moveTo>
                  <a:lnTo>
                    <a:pt x="2726" y="353527"/>
                  </a:lnTo>
                  <a:lnTo>
                    <a:pt x="10703" y="308436"/>
                  </a:lnTo>
                  <a:lnTo>
                    <a:pt x="23627" y="265228"/>
                  </a:lnTo>
                  <a:lnTo>
                    <a:pt x="41193" y="224201"/>
                  </a:lnTo>
                  <a:lnTo>
                    <a:pt x="63097" y="185656"/>
                  </a:lnTo>
                  <a:lnTo>
                    <a:pt x="89036" y="149894"/>
                  </a:lnTo>
                  <a:lnTo>
                    <a:pt x="118706" y="117215"/>
                  </a:lnTo>
                  <a:lnTo>
                    <a:pt x="151801" y="87919"/>
                  </a:lnTo>
                  <a:lnTo>
                    <a:pt x="188019" y="62306"/>
                  </a:lnTo>
                  <a:lnTo>
                    <a:pt x="227054" y="40676"/>
                  </a:lnTo>
                  <a:lnTo>
                    <a:pt x="268604" y="23330"/>
                  </a:lnTo>
                  <a:lnTo>
                    <a:pt x="312364" y="10569"/>
                  </a:lnTo>
                  <a:lnTo>
                    <a:pt x="358031" y="2692"/>
                  </a:lnTo>
                  <a:lnTo>
                    <a:pt x="405299" y="0"/>
                  </a:lnTo>
                  <a:lnTo>
                    <a:pt x="458575" y="3471"/>
                  </a:lnTo>
                  <a:lnTo>
                    <a:pt x="510486" y="13713"/>
                  </a:lnTo>
                  <a:lnTo>
                    <a:pt x="560401" y="30468"/>
                  </a:lnTo>
                  <a:lnTo>
                    <a:pt x="607695" y="53477"/>
                  </a:lnTo>
                  <a:lnTo>
                    <a:pt x="651736" y="82482"/>
                  </a:lnTo>
                  <a:lnTo>
                    <a:pt x="691898" y="117224"/>
                  </a:lnTo>
                  <a:lnTo>
                    <a:pt x="727080" y="156873"/>
                  </a:lnTo>
                  <a:lnTo>
                    <a:pt x="756450" y="200355"/>
                  </a:lnTo>
                  <a:lnTo>
                    <a:pt x="779748" y="247049"/>
                  </a:lnTo>
                  <a:lnTo>
                    <a:pt x="796713" y="296335"/>
                  </a:lnTo>
                  <a:lnTo>
                    <a:pt x="807083" y="347592"/>
                  </a:lnTo>
                  <a:lnTo>
                    <a:pt x="810598" y="400199"/>
                  </a:lnTo>
                  <a:lnTo>
                    <a:pt x="807871" y="446870"/>
                  </a:lnTo>
                  <a:lnTo>
                    <a:pt x="799894" y="491961"/>
                  </a:lnTo>
                  <a:lnTo>
                    <a:pt x="786970" y="535170"/>
                  </a:lnTo>
                  <a:lnTo>
                    <a:pt x="769404" y="576196"/>
                  </a:lnTo>
                  <a:lnTo>
                    <a:pt x="747500" y="614741"/>
                  </a:lnTo>
                  <a:lnTo>
                    <a:pt x="721561" y="650503"/>
                  </a:lnTo>
                  <a:lnTo>
                    <a:pt x="691892" y="683182"/>
                  </a:lnTo>
                  <a:lnTo>
                    <a:pt x="658796" y="712479"/>
                  </a:lnTo>
                  <a:lnTo>
                    <a:pt x="622579" y="738092"/>
                  </a:lnTo>
                  <a:lnTo>
                    <a:pt x="583543" y="759721"/>
                  </a:lnTo>
                  <a:lnTo>
                    <a:pt x="541993" y="777067"/>
                  </a:lnTo>
                  <a:lnTo>
                    <a:pt x="498233" y="789828"/>
                  </a:lnTo>
                  <a:lnTo>
                    <a:pt x="452567" y="797705"/>
                  </a:lnTo>
                  <a:lnTo>
                    <a:pt x="405299" y="800398"/>
                  </a:lnTo>
                  <a:lnTo>
                    <a:pt x="358031" y="797705"/>
                  </a:lnTo>
                  <a:lnTo>
                    <a:pt x="312364" y="789828"/>
                  </a:lnTo>
                  <a:lnTo>
                    <a:pt x="268604" y="777067"/>
                  </a:lnTo>
                  <a:lnTo>
                    <a:pt x="227054" y="759721"/>
                  </a:lnTo>
                  <a:lnTo>
                    <a:pt x="188019" y="738092"/>
                  </a:lnTo>
                  <a:lnTo>
                    <a:pt x="151801" y="712479"/>
                  </a:lnTo>
                  <a:lnTo>
                    <a:pt x="118706" y="683182"/>
                  </a:lnTo>
                  <a:lnTo>
                    <a:pt x="89036" y="650503"/>
                  </a:lnTo>
                  <a:lnTo>
                    <a:pt x="63097" y="614741"/>
                  </a:lnTo>
                  <a:lnTo>
                    <a:pt x="41193" y="576196"/>
                  </a:lnTo>
                  <a:lnTo>
                    <a:pt x="23627" y="535170"/>
                  </a:lnTo>
                  <a:lnTo>
                    <a:pt x="10703" y="491961"/>
                  </a:lnTo>
                  <a:lnTo>
                    <a:pt x="2726" y="446870"/>
                  </a:lnTo>
                  <a:lnTo>
                    <a:pt x="0" y="400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04750" y="990128"/>
            <a:ext cx="2910205" cy="10343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71145" marR="15240" indent="-252413">
              <a:lnSpc>
                <a:spcPct val="114999"/>
              </a:lnSpc>
              <a:spcBef>
                <a:spcPts val="50"/>
              </a:spcBef>
              <a:buSzPct val="90000"/>
              <a:buFont typeface="Arial"/>
              <a:buChar char="●"/>
              <a:tabLst>
                <a:tab pos="271145" algn="l"/>
                <a:tab pos="1181100" algn="l"/>
              </a:tabLst>
            </a:pPr>
            <a:r>
              <a:rPr sz="2000" spc="-13" dirty="0">
                <a:latin typeface="Lato"/>
                <a:cs typeface="Lato"/>
              </a:rPr>
              <a:t>In-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learning</a:t>
            </a:r>
            <a:r>
              <a:rPr sz="2000" spc="-70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may </a:t>
            </a:r>
            <a:r>
              <a:rPr sz="2000" dirty="0">
                <a:latin typeface="Lato"/>
                <a:cs typeface="Lato"/>
              </a:rPr>
              <a:t>not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work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smaller models</a:t>
            </a:r>
            <a:r>
              <a:rPr sz="2000" dirty="0">
                <a:latin typeface="Lato"/>
                <a:cs typeface="Lato"/>
              </a:rPr>
              <a:t>	</a:t>
            </a:r>
            <a:r>
              <a:rPr sz="2100" spc="-19" baseline="6944" dirty="0"/>
              <a:t>LLM</a:t>
            </a:r>
            <a:endParaRPr sz="2100" baseline="6944"/>
          </a:p>
        </p:txBody>
      </p:sp>
      <p:sp>
        <p:nvSpPr>
          <p:cNvPr id="13" name="object 13"/>
          <p:cNvSpPr txBox="1"/>
          <p:nvPr/>
        </p:nvSpPr>
        <p:spPr>
          <a:xfrm>
            <a:off x="5369825" y="2321997"/>
            <a:ext cx="2868295" cy="6804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8445" marR="2540" indent="-252413">
              <a:lnSpc>
                <a:spcPct val="114999"/>
              </a:lnSpc>
              <a:spcBef>
                <a:spcPts val="50"/>
              </a:spcBef>
              <a:buSzPct val="90000"/>
              <a:buFont typeface="Arial"/>
              <a:buChar char="●"/>
              <a:tabLst>
                <a:tab pos="258445" algn="l"/>
              </a:tabLst>
            </a:pPr>
            <a:r>
              <a:rPr sz="2000" dirty="0">
                <a:latin typeface="Lato"/>
                <a:cs typeface="Lato"/>
              </a:rPr>
              <a:t>Examples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take</a:t>
            </a:r>
            <a:r>
              <a:rPr sz="2000" spc="-12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up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space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window</a:t>
            </a:r>
            <a:endParaRPr sz="20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06982" y="3306837"/>
            <a:ext cx="2574290" cy="719428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6350">
              <a:spcBef>
                <a:spcPts val="410"/>
              </a:spcBef>
            </a:pPr>
            <a:r>
              <a:rPr sz="2000" dirty="0">
                <a:latin typeface="Lato"/>
                <a:cs typeface="Lato"/>
              </a:rPr>
              <a:t>Instead,</a:t>
            </a:r>
            <a:r>
              <a:rPr sz="2000" spc="-123" dirty="0">
                <a:latin typeface="Lato"/>
                <a:cs typeface="Lato"/>
              </a:rPr>
              <a:t> </a:t>
            </a:r>
            <a:r>
              <a:rPr sz="2000" spc="33" dirty="0">
                <a:latin typeface="Lato"/>
                <a:cs typeface="Lato"/>
              </a:rPr>
              <a:t>try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b="1" spc="-10" dirty="0">
                <a:latin typeface="Lato"/>
                <a:cs typeface="Lato"/>
              </a:rPr>
              <a:t>fine-</a:t>
            </a:r>
            <a:r>
              <a:rPr sz="2000" b="1" spc="-5" dirty="0">
                <a:latin typeface="Lato"/>
                <a:cs typeface="Lato"/>
              </a:rPr>
              <a:t>tuning</a:t>
            </a:r>
            <a:endParaRPr sz="2000">
              <a:latin typeface="Lato"/>
              <a:cs typeface="Lato"/>
            </a:endParaRPr>
          </a:p>
          <a:p>
            <a:pPr marL="6350">
              <a:spcBef>
                <a:spcPts val="360"/>
              </a:spcBef>
            </a:pPr>
            <a:r>
              <a:rPr sz="2000" dirty="0">
                <a:latin typeface="Lato"/>
                <a:cs typeface="Lato"/>
              </a:rPr>
              <a:t>the</a:t>
            </a:r>
            <a:r>
              <a:rPr sz="2000" spc="-127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model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821" y="329110"/>
            <a:ext cx="637557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5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3" dirty="0"/>
              <a:t> </a:t>
            </a:r>
            <a:r>
              <a:rPr dirty="0"/>
              <a:t>at</a:t>
            </a:r>
            <a:r>
              <a:rPr spc="-155" dirty="0"/>
              <a:t> </a:t>
            </a:r>
            <a:r>
              <a:rPr dirty="0"/>
              <a:t>a</a:t>
            </a:r>
            <a:r>
              <a:rPr spc="-153" dirty="0"/>
              <a:t> </a:t>
            </a:r>
            <a:r>
              <a:rPr dirty="0"/>
              <a:t>high</a:t>
            </a:r>
            <a:r>
              <a:rPr spc="-155" dirty="0"/>
              <a:t> </a:t>
            </a:r>
            <a:r>
              <a:rPr spc="-5" dirty="0"/>
              <a:t>level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26996" y="1672840"/>
            <a:ext cx="3382328" cy="1471295"/>
            <a:chOff x="3853992" y="3345680"/>
            <a:chExt cx="6764655" cy="2942590"/>
          </a:xfrm>
        </p:grpSpPr>
        <p:sp>
          <p:nvSpPr>
            <p:cNvPr id="4" name="object 4"/>
            <p:cNvSpPr/>
            <p:nvPr/>
          </p:nvSpPr>
          <p:spPr>
            <a:xfrm>
              <a:off x="3873042" y="4816840"/>
              <a:ext cx="3573145" cy="0"/>
            </a:xfrm>
            <a:custGeom>
              <a:avLst/>
              <a:gdLst/>
              <a:ahLst/>
              <a:cxnLst/>
              <a:rect l="l" t="t" r="r" b="b"/>
              <a:pathLst>
                <a:path w="3573145">
                  <a:moveTo>
                    <a:pt x="0" y="0"/>
                  </a:moveTo>
                  <a:lnTo>
                    <a:pt x="357294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935" y="4734865"/>
              <a:ext cx="210999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74584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7674584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0260" y="3466347"/>
            <a:ext cx="265588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GB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45" dirty="0">
                <a:latin typeface="Lato"/>
                <a:cs typeface="Lato"/>
              </a:rPr>
              <a:t>-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TB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45" dirty="0">
                <a:latin typeface="Lato"/>
                <a:cs typeface="Lato"/>
              </a:rPr>
              <a:t>-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PB</a:t>
            </a:r>
            <a:endParaRPr sz="1700"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6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unstructured</a:t>
            </a:r>
            <a:r>
              <a:rPr sz="1700" spc="-6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textual</a:t>
            </a:r>
            <a:r>
              <a:rPr sz="1700" spc="-6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data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2763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846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574" y="814388"/>
            <a:ext cx="135001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pre-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1023" y="1200223"/>
            <a:ext cx="1075690" cy="2032000"/>
          </a:xfrm>
          <a:custGeom>
            <a:avLst/>
            <a:gdLst/>
            <a:ahLst/>
            <a:cxnLst/>
            <a:rect l="l" t="t" r="r" b="b"/>
            <a:pathLst>
              <a:path w="2151379" h="4064000">
                <a:moveTo>
                  <a:pt x="0" y="0"/>
                </a:moveTo>
                <a:lnTo>
                  <a:pt x="2150995" y="0"/>
                </a:lnTo>
                <a:lnTo>
                  <a:pt x="2150995" y="4063491"/>
                </a:lnTo>
                <a:lnTo>
                  <a:pt x="0" y="406349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863404" y="1278265"/>
            <a:ext cx="1070928" cy="185307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50" y="2003772"/>
            <a:ext cx="841972" cy="8419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8265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5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725538" y="1850090"/>
            <a:ext cx="4511993" cy="1113155"/>
            <a:chOff x="5451076" y="3700179"/>
            <a:chExt cx="9023985" cy="2226310"/>
          </a:xfrm>
        </p:grpSpPr>
        <p:sp>
          <p:nvSpPr>
            <p:cNvPr id="5" name="object 5"/>
            <p:cNvSpPr/>
            <p:nvPr/>
          </p:nvSpPr>
          <p:spPr>
            <a:xfrm>
              <a:off x="13061423" y="4816840"/>
              <a:ext cx="1221740" cy="0"/>
            </a:xfrm>
            <a:custGeom>
              <a:avLst/>
              <a:gdLst/>
              <a:ahLst/>
              <a:cxnLst/>
              <a:rect l="l" t="t" r="r" b="b"/>
              <a:pathLst>
                <a:path w="1221740">
                  <a:moveTo>
                    <a:pt x="0" y="0"/>
                  </a:moveTo>
                  <a:lnTo>
                    <a:pt x="1221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55839" y="3704942"/>
              <a:ext cx="7606030" cy="2216785"/>
            </a:xfrm>
            <a:custGeom>
              <a:avLst/>
              <a:gdLst/>
              <a:ahLst/>
              <a:cxnLst/>
              <a:rect l="l" t="t" r="r" b="b"/>
              <a:pathLst>
                <a:path w="7606030" h="2216785">
                  <a:moveTo>
                    <a:pt x="0" y="0"/>
                  </a:moveTo>
                  <a:lnTo>
                    <a:pt x="7605584" y="0"/>
                  </a:lnTo>
                  <a:lnTo>
                    <a:pt x="7605584" y="2216395"/>
                  </a:lnTo>
                  <a:lnTo>
                    <a:pt x="0" y="2216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2177" y="328914"/>
            <a:ext cx="648987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5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3" dirty="0"/>
              <a:t> </a:t>
            </a:r>
            <a:r>
              <a:rPr dirty="0"/>
              <a:t>at</a:t>
            </a:r>
            <a:r>
              <a:rPr spc="-155" dirty="0"/>
              <a:t> </a:t>
            </a:r>
            <a:r>
              <a:rPr dirty="0"/>
              <a:t>a</a:t>
            </a:r>
            <a:r>
              <a:rPr spc="-153" dirty="0"/>
              <a:t> </a:t>
            </a:r>
            <a:r>
              <a:rPr dirty="0"/>
              <a:t>high</a:t>
            </a:r>
            <a:r>
              <a:rPr spc="-155" dirty="0"/>
              <a:t> </a:t>
            </a:r>
            <a:r>
              <a:rPr spc="-5" dirty="0"/>
              <a:t>level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7948" y="3466347"/>
            <a:ext cx="3080385" cy="7912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GB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45" dirty="0">
                <a:latin typeface="Lato"/>
                <a:cs typeface="Lato"/>
              </a:rPr>
              <a:t>-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TB</a:t>
            </a:r>
            <a:endParaRPr sz="1700">
              <a:latin typeface="Lato"/>
              <a:cs typeface="Lato"/>
            </a:endParaRPr>
          </a:p>
          <a:p>
            <a:pPr marL="6033" marR="2540" algn="ctr"/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labeled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examples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for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a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specific </a:t>
            </a:r>
            <a:r>
              <a:rPr sz="1700" dirty="0">
                <a:latin typeface="Lato"/>
                <a:cs typeface="Lato"/>
              </a:rPr>
              <a:t>task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or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set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tasks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0301" y="1930512"/>
            <a:ext cx="3798253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53442" y="1672840"/>
            <a:ext cx="1474470" cy="1471295"/>
            <a:chOff x="14506883" y="3345680"/>
            <a:chExt cx="2948940" cy="2942590"/>
          </a:xfrm>
        </p:grpSpPr>
        <p:sp>
          <p:nvSpPr>
            <p:cNvPr id="12" name="object 12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7" name="object 17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2194272"/>
            <a:ext cx="841972" cy="84197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773959" y="1400191"/>
            <a:ext cx="168338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38" dirty="0">
                <a:solidFill>
                  <a:srgbClr val="FF00FF"/>
                </a:solidFill>
                <a:latin typeface="Lato"/>
                <a:cs typeface="Lato"/>
              </a:rPr>
              <a:t>Task-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sz="1300"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8265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5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725538" y="1850090"/>
            <a:ext cx="4511993" cy="1113155"/>
            <a:chOff x="5451076" y="3700179"/>
            <a:chExt cx="9023985" cy="2226310"/>
          </a:xfrm>
        </p:grpSpPr>
        <p:sp>
          <p:nvSpPr>
            <p:cNvPr id="5" name="object 5"/>
            <p:cNvSpPr/>
            <p:nvPr/>
          </p:nvSpPr>
          <p:spPr>
            <a:xfrm>
              <a:off x="13061423" y="4816840"/>
              <a:ext cx="1221740" cy="0"/>
            </a:xfrm>
            <a:custGeom>
              <a:avLst/>
              <a:gdLst/>
              <a:ahLst/>
              <a:cxnLst/>
              <a:rect l="l" t="t" r="r" b="b"/>
              <a:pathLst>
                <a:path w="1221740">
                  <a:moveTo>
                    <a:pt x="0" y="0"/>
                  </a:moveTo>
                  <a:lnTo>
                    <a:pt x="1221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55839" y="3704942"/>
              <a:ext cx="7606030" cy="2216785"/>
            </a:xfrm>
            <a:custGeom>
              <a:avLst/>
              <a:gdLst/>
              <a:ahLst/>
              <a:cxnLst/>
              <a:rect l="l" t="t" r="r" b="b"/>
              <a:pathLst>
                <a:path w="7606030" h="2216785">
                  <a:moveTo>
                    <a:pt x="0" y="0"/>
                  </a:moveTo>
                  <a:lnTo>
                    <a:pt x="7605584" y="0"/>
                  </a:lnTo>
                  <a:lnTo>
                    <a:pt x="7605584" y="2216395"/>
                  </a:lnTo>
                  <a:lnTo>
                    <a:pt x="0" y="2216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564079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5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3" dirty="0"/>
              <a:t> </a:t>
            </a:r>
            <a:r>
              <a:rPr dirty="0"/>
              <a:t>at</a:t>
            </a:r>
            <a:r>
              <a:rPr spc="-155" dirty="0"/>
              <a:t> </a:t>
            </a:r>
            <a:r>
              <a:rPr dirty="0"/>
              <a:t>a</a:t>
            </a:r>
            <a:r>
              <a:rPr spc="-153" dirty="0"/>
              <a:t> </a:t>
            </a:r>
            <a:r>
              <a:rPr dirty="0"/>
              <a:t>high</a:t>
            </a:r>
            <a:r>
              <a:rPr spc="-155" dirty="0"/>
              <a:t> </a:t>
            </a:r>
            <a:r>
              <a:rPr spc="-5" dirty="0"/>
              <a:t>level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7948" y="3466347"/>
            <a:ext cx="3080385" cy="7912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GB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45" dirty="0">
                <a:latin typeface="Lato"/>
                <a:cs typeface="Lato"/>
              </a:rPr>
              <a:t>-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TB</a:t>
            </a:r>
            <a:endParaRPr sz="1700">
              <a:latin typeface="Lato"/>
              <a:cs typeface="Lato"/>
            </a:endParaRPr>
          </a:p>
          <a:p>
            <a:pPr marL="6033" marR="2540" algn="ctr"/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labeled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examples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for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a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specific </a:t>
            </a:r>
            <a:r>
              <a:rPr sz="1700" dirty="0">
                <a:latin typeface="Lato"/>
                <a:cs typeface="Lato"/>
              </a:rPr>
              <a:t>task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or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set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tasks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0301" y="1930512"/>
            <a:ext cx="3798253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53442" y="1672840"/>
            <a:ext cx="1474470" cy="1471295"/>
            <a:chOff x="14506883" y="3345680"/>
            <a:chExt cx="2948940" cy="2942590"/>
          </a:xfrm>
        </p:grpSpPr>
        <p:sp>
          <p:nvSpPr>
            <p:cNvPr id="12" name="object 12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7" name="object 17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62146" y="2194272"/>
            <a:ext cx="3095625" cy="1384618"/>
            <a:chOff x="3924292" y="4388543"/>
            <a:chExt cx="6191250" cy="276923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4292" y="4388543"/>
              <a:ext cx="1683944" cy="16839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13306" y="6142062"/>
              <a:ext cx="1083310" cy="996950"/>
            </a:xfrm>
            <a:custGeom>
              <a:avLst/>
              <a:gdLst/>
              <a:ahLst/>
              <a:cxnLst/>
              <a:rect l="l" t="t" r="r" b="b"/>
              <a:pathLst>
                <a:path w="1083309" h="996950">
                  <a:moveTo>
                    <a:pt x="0" y="0"/>
                  </a:moveTo>
                  <a:lnTo>
                    <a:pt x="22683" y="35025"/>
                  </a:lnTo>
                  <a:lnTo>
                    <a:pt x="45949" y="65424"/>
                  </a:lnTo>
                  <a:lnTo>
                    <a:pt x="80602" y="104015"/>
                  </a:lnTo>
                  <a:lnTo>
                    <a:pt x="119024" y="140599"/>
                  </a:lnTo>
                  <a:lnTo>
                    <a:pt x="155997" y="171613"/>
                  </a:lnTo>
                  <a:lnTo>
                    <a:pt x="195321" y="201376"/>
                  </a:lnTo>
                  <a:lnTo>
                    <a:pt x="236702" y="230044"/>
                  </a:lnTo>
                  <a:lnTo>
                    <a:pt x="279845" y="257774"/>
                  </a:lnTo>
                  <a:lnTo>
                    <a:pt x="324458" y="284723"/>
                  </a:lnTo>
                  <a:lnTo>
                    <a:pt x="370246" y="311045"/>
                  </a:lnTo>
                  <a:lnTo>
                    <a:pt x="416915" y="336899"/>
                  </a:lnTo>
                  <a:lnTo>
                    <a:pt x="464173" y="362439"/>
                  </a:lnTo>
                  <a:lnTo>
                    <a:pt x="511723" y="387824"/>
                  </a:lnTo>
                  <a:lnTo>
                    <a:pt x="556776" y="411866"/>
                  </a:lnTo>
                  <a:lnTo>
                    <a:pt x="601580" y="436041"/>
                  </a:lnTo>
                  <a:lnTo>
                    <a:pt x="645883" y="460483"/>
                  </a:lnTo>
                  <a:lnTo>
                    <a:pt x="689437" y="485325"/>
                  </a:lnTo>
                  <a:lnTo>
                    <a:pt x="731992" y="510699"/>
                  </a:lnTo>
                  <a:lnTo>
                    <a:pt x="773297" y="536739"/>
                  </a:lnTo>
                  <a:lnTo>
                    <a:pt x="813104" y="563578"/>
                  </a:lnTo>
                  <a:lnTo>
                    <a:pt x="851162" y="591348"/>
                  </a:lnTo>
                  <a:lnTo>
                    <a:pt x="887221" y="620183"/>
                  </a:lnTo>
                  <a:lnTo>
                    <a:pt x="921031" y="650217"/>
                  </a:lnTo>
                  <a:lnTo>
                    <a:pt x="952344" y="681581"/>
                  </a:lnTo>
                  <a:lnTo>
                    <a:pt x="980908" y="714409"/>
                  </a:lnTo>
                  <a:lnTo>
                    <a:pt x="1006474" y="748834"/>
                  </a:lnTo>
                  <a:lnTo>
                    <a:pt x="1028792" y="784989"/>
                  </a:lnTo>
                  <a:lnTo>
                    <a:pt x="1047613" y="823007"/>
                  </a:lnTo>
                  <a:lnTo>
                    <a:pt x="1062686" y="863022"/>
                  </a:lnTo>
                  <a:lnTo>
                    <a:pt x="1073762" y="905165"/>
                  </a:lnTo>
                  <a:lnTo>
                    <a:pt x="1080591" y="949571"/>
                  </a:lnTo>
                  <a:lnTo>
                    <a:pt x="1082922" y="99637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3507" y="5956062"/>
              <a:ext cx="159624" cy="22142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45532" y="3285096"/>
            <a:ext cx="103981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131128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Improved performance</a:t>
            </a:r>
            <a:endParaRPr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26115" y="3743943"/>
            <a:ext cx="200406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Prompt-completion</a:t>
            </a:r>
            <a:r>
              <a:rPr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pairs</a:t>
            </a:r>
            <a:endParaRPr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73959" y="1400191"/>
            <a:ext cx="168338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38" dirty="0">
                <a:solidFill>
                  <a:srgbClr val="FF00FF"/>
                </a:solidFill>
                <a:latin typeface="Lato"/>
                <a:cs typeface="Lato"/>
              </a:rPr>
              <a:t>Task-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sz="1300"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49948" cy="0"/>
          </a:xfrm>
          <a:custGeom>
            <a:avLst/>
            <a:gdLst/>
            <a:ahLst/>
            <a:cxnLst/>
            <a:rect l="l" t="t" r="r" b="b"/>
            <a:pathLst>
              <a:path w="1699895">
                <a:moveTo>
                  <a:pt x="0" y="0"/>
                </a:moveTo>
                <a:lnTo>
                  <a:pt x="1699296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6087338" y="1672840"/>
            <a:ext cx="2640330" cy="1471295"/>
            <a:chOff x="12174675" y="3345680"/>
            <a:chExt cx="5280660" cy="2942590"/>
          </a:xfrm>
        </p:grpSpPr>
        <p:sp>
          <p:nvSpPr>
            <p:cNvPr id="5" name="object 5"/>
            <p:cNvSpPr/>
            <p:nvPr/>
          </p:nvSpPr>
          <p:spPr>
            <a:xfrm>
              <a:off x="12193725" y="4816840"/>
              <a:ext cx="2089785" cy="0"/>
            </a:xfrm>
            <a:custGeom>
              <a:avLst/>
              <a:gdLst/>
              <a:ahLst/>
              <a:cxnLst/>
              <a:rect l="l" t="t" r="r" b="b"/>
              <a:pathLst>
                <a:path w="2089784">
                  <a:moveTo>
                    <a:pt x="0" y="0"/>
                  </a:moveTo>
                  <a:lnTo>
                    <a:pt x="208932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511645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28602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Using</a:t>
            </a:r>
            <a:r>
              <a:rPr spc="-158" dirty="0"/>
              <a:t> </a:t>
            </a:r>
            <a:r>
              <a:rPr dirty="0"/>
              <a:t>prompts</a:t>
            </a:r>
            <a:r>
              <a:rPr spc="-158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spc="-28" dirty="0"/>
              <a:t>fine-</a:t>
            </a:r>
            <a:r>
              <a:rPr spc="-33" dirty="0"/>
              <a:t>tune</a:t>
            </a:r>
            <a:r>
              <a:rPr spc="-158" dirty="0"/>
              <a:t> </a:t>
            </a:r>
            <a:r>
              <a:rPr spc="-20" dirty="0"/>
              <a:t>LLMs</a:t>
            </a:r>
            <a:r>
              <a:rPr spc="-155" dirty="0"/>
              <a:t> </a:t>
            </a:r>
            <a:r>
              <a:rPr dirty="0"/>
              <a:t>with</a:t>
            </a:r>
            <a:r>
              <a:rPr spc="-158" dirty="0"/>
              <a:t> </a:t>
            </a:r>
            <a:r>
              <a:rPr spc="-5" dirty="0"/>
              <a:t>instruction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3" name="object 13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62146" y="1451991"/>
            <a:ext cx="4137342" cy="1913573"/>
            <a:chOff x="3924292" y="2903981"/>
            <a:chExt cx="8274684" cy="382714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4292" y="4388543"/>
              <a:ext cx="1683944" cy="16839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979136" y="2908744"/>
              <a:ext cx="5214620" cy="3817620"/>
            </a:xfrm>
            <a:custGeom>
              <a:avLst/>
              <a:gdLst/>
              <a:ahLst/>
              <a:cxnLst/>
              <a:rect l="l" t="t" r="r" b="b"/>
              <a:pathLst>
                <a:path w="5214620" h="3817620">
                  <a:moveTo>
                    <a:pt x="5214589" y="3817192"/>
                  </a:moveTo>
                  <a:lnTo>
                    <a:pt x="0" y="3817192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38171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979136" y="2908744"/>
              <a:ext cx="5214620" cy="3817620"/>
            </a:xfrm>
            <a:custGeom>
              <a:avLst/>
              <a:gdLst/>
              <a:ahLst/>
              <a:cxnLst/>
              <a:rect l="l" t="t" r="r" b="b"/>
              <a:pathLst>
                <a:path w="5214620" h="3817620">
                  <a:moveTo>
                    <a:pt x="0" y="0"/>
                  </a:moveTo>
                  <a:lnTo>
                    <a:pt x="5214589" y="0"/>
                  </a:lnTo>
                  <a:lnTo>
                    <a:pt x="5214589" y="3817192"/>
                  </a:lnTo>
                  <a:lnTo>
                    <a:pt x="0" y="381719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80055" y="1531400"/>
            <a:ext cx="224663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>
              <a:tabLst>
                <a:tab pos="117316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80055" y="2384838"/>
            <a:ext cx="2246630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>
              <a:tabLst>
                <a:tab pos="117316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697495" y="1492297"/>
            <a:ext cx="3408998" cy="2243138"/>
            <a:chOff x="5394989" y="2984593"/>
            <a:chExt cx="6817995" cy="4486275"/>
          </a:xfrm>
        </p:grpSpPr>
        <p:sp>
          <p:nvSpPr>
            <p:cNvPr id="25" name="object 25"/>
            <p:cNvSpPr/>
            <p:nvPr/>
          </p:nvSpPr>
          <p:spPr>
            <a:xfrm>
              <a:off x="6979136" y="3003643"/>
              <a:ext cx="5214620" cy="2279015"/>
            </a:xfrm>
            <a:custGeom>
              <a:avLst/>
              <a:gdLst/>
              <a:ahLst/>
              <a:cxnLst/>
              <a:rect l="l" t="t" r="r" b="b"/>
              <a:pathLst>
                <a:path w="5214620" h="2279015">
                  <a:moveTo>
                    <a:pt x="0" y="26874"/>
                  </a:moveTo>
                  <a:lnTo>
                    <a:pt x="2110" y="16410"/>
                  </a:lnTo>
                  <a:lnTo>
                    <a:pt x="7868" y="7868"/>
                  </a:lnTo>
                  <a:lnTo>
                    <a:pt x="16410" y="2110"/>
                  </a:lnTo>
                  <a:lnTo>
                    <a:pt x="26874" y="0"/>
                  </a:lnTo>
                  <a:lnTo>
                    <a:pt x="5187714" y="0"/>
                  </a:lnTo>
                  <a:lnTo>
                    <a:pt x="5194839" y="0"/>
                  </a:lnTo>
                  <a:lnTo>
                    <a:pt x="5201689" y="2824"/>
                  </a:lnTo>
                  <a:lnTo>
                    <a:pt x="5206714" y="7874"/>
                  </a:lnTo>
                  <a:lnTo>
                    <a:pt x="5211764" y="12899"/>
                  </a:lnTo>
                  <a:lnTo>
                    <a:pt x="5214589" y="19749"/>
                  </a:lnTo>
                  <a:lnTo>
                    <a:pt x="5214589" y="26874"/>
                  </a:lnTo>
                  <a:lnTo>
                    <a:pt x="5214589" y="499023"/>
                  </a:lnTo>
                  <a:lnTo>
                    <a:pt x="5212478" y="509488"/>
                  </a:lnTo>
                  <a:lnTo>
                    <a:pt x="5206720" y="518030"/>
                  </a:lnTo>
                  <a:lnTo>
                    <a:pt x="5198178" y="523788"/>
                  </a:lnTo>
                  <a:lnTo>
                    <a:pt x="5187714" y="525898"/>
                  </a:lnTo>
                  <a:lnTo>
                    <a:pt x="26874" y="525898"/>
                  </a:lnTo>
                  <a:lnTo>
                    <a:pt x="16410" y="523788"/>
                  </a:lnTo>
                  <a:lnTo>
                    <a:pt x="7868" y="518030"/>
                  </a:lnTo>
                  <a:lnTo>
                    <a:pt x="2110" y="509488"/>
                  </a:lnTo>
                  <a:lnTo>
                    <a:pt x="0" y="499023"/>
                  </a:lnTo>
                  <a:lnTo>
                    <a:pt x="0" y="26874"/>
                  </a:lnTo>
                  <a:close/>
                </a:path>
                <a:path w="5214620" h="2279015">
                  <a:moveTo>
                    <a:pt x="0" y="1779421"/>
                  </a:moveTo>
                  <a:lnTo>
                    <a:pt x="2110" y="1768957"/>
                  </a:lnTo>
                  <a:lnTo>
                    <a:pt x="7868" y="1760415"/>
                  </a:lnTo>
                  <a:lnTo>
                    <a:pt x="16410" y="1754657"/>
                  </a:lnTo>
                  <a:lnTo>
                    <a:pt x="26874" y="1752546"/>
                  </a:lnTo>
                  <a:lnTo>
                    <a:pt x="5187714" y="1752546"/>
                  </a:lnTo>
                  <a:lnTo>
                    <a:pt x="5194839" y="1752546"/>
                  </a:lnTo>
                  <a:lnTo>
                    <a:pt x="5201689" y="1755371"/>
                  </a:lnTo>
                  <a:lnTo>
                    <a:pt x="5206714" y="1760421"/>
                  </a:lnTo>
                  <a:lnTo>
                    <a:pt x="5211764" y="1765446"/>
                  </a:lnTo>
                  <a:lnTo>
                    <a:pt x="5214589" y="1772296"/>
                  </a:lnTo>
                  <a:lnTo>
                    <a:pt x="5214589" y="1779421"/>
                  </a:lnTo>
                  <a:lnTo>
                    <a:pt x="5214589" y="2251570"/>
                  </a:lnTo>
                  <a:lnTo>
                    <a:pt x="5212478" y="2262034"/>
                  </a:lnTo>
                  <a:lnTo>
                    <a:pt x="5206720" y="2270576"/>
                  </a:lnTo>
                  <a:lnTo>
                    <a:pt x="5198178" y="2276334"/>
                  </a:lnTo>
                  <a:lnTo>
                    <a:pt x="5187714" y="2278445"/>
                  </a:lnTo>
                  <a:lnTo>
                    <a:pt x="26874" y="2278445"/>
                  </a:lnTo>
                  <a:lnTo>
                    <a:pt x="16410" y="2276334"/>
                  </a:lnTo>
                  <a:lnTo>
                    <a:pt x="7868" y="2270576"/>
                  </a:lnTo>
                  <a:lnTo>
                    <a:pt x="2110" y="2262034"/>
                  </a:lnTo>
                  <a:lnTo>
                    <a:pt x="0" y="2251570"/>
                  </a:lnTo>
                  <a:lnTo>
                    <a:pt x="0" y="1779421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414039" y="3321268"/>
              <a:ext cx="1343660" cy="4130675"/>
            </a:xfrm>
            <a:custGeom>
              <a:avLst/>
              <a:gdLst/>
              <a:ahLst/>
              <a:cxnLst/>
              <a:rect l="l" t="t" r="r" b="b"/>
              <a:pathLst>
                <a:path w="1343659" h="4130675">
                  <a:moveTo>
                    <a:pt x="1343122" y="0"/>
                  </a:moveTo>
                  <a:lnTo>
                    <a:pt x="1341097" y="974"/>
                  </a:lnTo>
                  <a:lnTo>
                    <a:pt x="1339597" y="1724"/>
                  </a:lnTo>
                  <a:lnTo>
                    <a:pt x="1338072" y="2474"/>
                  </a:lnTo>
                  <a:lnTo>
                    <a:pt x="1336572" y="3249"/>
                  </a:lnTo>
                  <a:lnTo>
                    <a:pt x="1333547" y="4749"/>
                  </a:lnTo>
                  <a:lnTo>
                    <a:pt x="1330497" y="6299"/>
                  </a:lnTo>
                  <a:lnTo>
                    <a:pt x="1327472" y="7874"/>
                  </a:lnTo>
                  <a:lnTo>
                    <a:pt x="1321422" y="11024"/>
                  </a:lnTo>
                  <a:lnTo>
                    <a:pt x="1315397" y="14299"/>
                  </a:lnTo>
                  <a:lnTo>
                    <a:pt x="1282199" y="33656"/>
                  </a:lnTo>
                  <a:lnTo>
                    <a:pt x="1237135" y="63646"/>
                  </a:lnTo>
                  <a:lnTo>
                    <a:pt x="1201261" y="90602"/>
                  </a:lnTo>
                  <a:lnTo>
                    <a:pt x="1165568" y="120145"/>
                  </a:lnTo>
                  <a:lnTo>
                    <a:pt x="1130072" y="152227"/>
                  </a:lnTo>
                  <a:lnTo>
                    <a:pt x="1094792" y="186799"/>
                  </a:lnTo>
                  <a:lnTo>
                    <a:pt x="1059746" y="223814"/>
                  </a:lnTo>
                  <a:lnTo>
                    <a:pt x="1024950" y="263221"/>
                  </a:lnTo>
                  <a:lnTo>
                    <a:pt x="990423" y="304974"/>
                  </a:lnTo>
                  <a:lnTo>
                    <a:pt x="964304" y="338334"/>
                  </a:lnTo>
                  <a:lnTo>
                    <a:pt x="938359" y="373007"/>
                  </a:lnTo>
                  <a:lnTo>
                    <a:pt x="912598" y="408972"/>
                  </a:lnTo>
                  <a:lnTo>
                    <a:pt x="887026" y="446208"/>
                  </a:lnTo>
                  <a:lnTo>
                    <a:pt x="861653" y="484694"/>
                  </a:lnTo>
                  <a:lnTo>
                    <a:pt x="836486" y="524408"/>
                  </a:lnTo>
                  <a:lnTo>
                    <a:pt x="811533" y="565330"/>
                  </a:lnTo>
                  <a:lnTo>
                    <a:pt x="786802" y="607438"/>
                  </a:lnTo>
                  <a:lnTo>
                    <a:pt x="762301" y="650710"/>
                  </a:lnTo>
                  <a:lnTo>
                    <a:pt x="738038" y="695127"/>
                  </a:lnTo>
                  <a:lnTo>
                    <a:pt x="714021" y="740666"/>
                  </a:lnTo>
                  <a:lnTo>
                    <a:pt x="690257" y="787307"/>
                  </a:lnTo>
                  <a:lnTo>
                    <a:pt x="666754" y="835028"/>
                  </a:lnTo>
                  <a:lnTo>
                    <a:pt x="643521" y="883808"/>
                  </a:lnTo>
                  <a:lnTo>
                    <a:pt x="620566" y="933626"/>
                  </a:lnTo>
                  <a:lnTo>
                    <a:pt x="597895" y="984461"/>
                  </a:lnTo>
                  <a:lnTo>
                    <a:pt x="575518" y="1036292"/>
                  </a:lnTo>
                  <a:lnTo>
                    <a:pt x="553442" y="1089097"/>
                  </a:lnTo>
                  <a:lnTo>
                    <a:pt x="531675" y="1142855"/>
                  </a:lnTo>
                  <a:lnTo>
                    <a:pt x="510224" y="1197546"/>
                  </a:lnTo>
                  <a:lnTo>
                    <a:pt x="489099" y="1253147"/>
                  </a:lnTo>
                  <a:lnTo>
                    <a:pt x="474007" y="1293965"/>
                  </a:lnTo>
                  <a:lnTo>
                    <a:pt x="459092" y="1335242"/>
                  </a:lnTo>
                  <a:lnTo>
                    <a:pt x="444358" y="1376970"/>
                  </a:lnTo>
                  <a:lnTo>
                    <a:pt x="429808" y="1419140"/>
                  </a:lnTo>
                  <a:lnTo>
                    <a:pt x="415444" y="1461744"/>
                  </a:lnTo>
                  <a:lnTo>
                    <a:pt x="401270" y="1504774"/>
                  </a:lnTo>
                  <a:lnTo>
                    <a:pt x="387288" y="1548223"/>
                  </a:lnTo>
                  <a:lnTo>
                    <a:pt x="373502" y="1592082"/>
                  </a:lnTo>
                  <a:lnTo>
                    <a:pt x="359915" y="1636344"/>
                  </a:lnTo>
                  <a:lnTo>
                    <a:pt x="346529" y="1680999"/>
                  </a:lnTo>
                  <a:lnTo>
                    <a:pt x="333347" y="1726040"/>
                  </a:lnTo>
                  <a:lnTo>
                    <a:pt x="320374" y="1771460"/>
                  </a:lnTo>
                  <a:lnTo>
                    <a:pt x="307611" y="1817250"/>
                  </a:lnTo>
                  <a:lnTo>
                    <a:pt x="295061" y="1863401"/>
                  </a:lnTo>
                  <a:lnTo>
                    <a:pt x="282728" y="1909907"/>
                  </a:lnTo>
                  <a:lnTo>
                    <a:pt x="270615" y="1956758"/>
                  </a:lnTo>
                  <a:lnTo>
                    <a:pt x="258724" y="2003947"/>
                  </a:lnTo>
                  <a:lnTo>
                    <a:pt x="247059" y="2051466"/>
                  </a:lnTo>
                  <a:lnTo>
                    <a:pt x="235623" y="2099307"/>
                  </a:lnTo>
                  <a:lnTo>
                    <a:pt x="224418" y="2147461"/>
                  </a:lnTo>
                  <a:lnTo>
                    <a:pt x="213448" y="2195921"/>
                  </a:lnTo>
                  <a:lnTo>
                    <a:pt x="202716" y="2244679"/>
                  </a:lnTo>
                  <a:lnTo>
                    <a:pt x="192224" y="2293727"/>
                  </a:lnTo>
                  <a:lnTo>
                    <a:pt x="181976" y="2343055"/>
                  </a:lnTo>
                  <a:lnTo>
                    <a:pt x="171975" y="2392658"/>
                  </a:lnTo>
                  <a:lnTo>
                    <a:pt x="162223" y="2442526"/>
                  </a:lnTo>
                  <a:lnTo>
                    <a:pt x="152724" y="2492651"/>
                  </a:lnTo>
                  <a:lnTo>
                    <a:pt x="143481" y="2543025"/>
                  </a:lnTo>
                  <a:lnTo>
                    <a:pt x="134496" y="2593641"/>
                  </a:lnTo>
                  <a:lnTo>
                    <a:pt x="125773" y="2644490"/>
                  </a:lnTo>
                  <a:lnTo>
                    <a:pt x="117315" y="2695565"/>
                  </a:lnTo>
                  <a:lnTo>
                    <a:pt x="109125" y="2746856"/>
                  </a:lnTo>
                  <a:lnTo>
                    <a:pt x="101205" y="2798357"/>
                  </a:lnTo>
                  <a:lnTo>
                    <a:pt x="93559" y="2850059"/>
                  </a:lnTo>
                  <a:lnTo>
                    <a:pt x="86190" y="2901953"/>
                  </a:lnTo>
                  <a:lnTo>
                    <a:pt x="79101" y="2954033"/>
                  </a:lnTo>
                  <a:lnTo>
                    <a:pt x="72294" y="3006290"/>
                  </a:lnTo>
                  <a:lnTo>
                    <a:pt x="65773" y="3058716"/>
                  </a:lnTo>
                  <a:lnTo>
                    <a:pt x="59541" y="3111302"/>
                  </a:lnTo>
                  <a:lnTo>
                    <a:pt x="53601" y="3164042"/>
                  </a:lnTo>
                  <a:lnTo>
                    <a:pt x="47956" y="3216926"/>
                  </a:lnTo>
                  <a:lnTo>
                    <a:pt x="42608" y="3269947"/>
                  </a:lnTo>
                  <a:lnTo>
                    <a:pt x="37561" y="3323097"/>
                  </a:lnTo>
                  <a:lnTo>
                    <a:pt x="32818" y="3376367"/>
                  </a:lnTo>
                  <a:lnTo>
                    <a:pt x="28382" y="3429750"/>
                  </a:lnTo>
                  <a:lnTo>
                    <a:pt x="24255" y="3483238"/>
                  </a:lnTo>
                  <a:lnTo>
                    <a:pt x="20442" y="3536822"/>
                  </a:lnTo>
                  <a:lnTo>
                    <a:pt x="16944" y="3590494"/>
                  </a:lnTo>
                  <a:lnTo>
                    <a:pt x="13765" y="3644247"/>
                  </a:lnTo>
                  <a:lnTo>
                    <a:pt x="10908" y="3698072"/>
                  </a:lnTo>
                  <a:lnTo>
                    <a:pt x="8376" y="3751962"/>
                  </a:lnTo>
                  <a:lnTo>
                    <a:pt x="6172" y="3805908"/>
                  </a:lnTo>
                  <a:lnTo>
                    <a:pt x="4298" y="3859902"/>
                  </a:lnTo>
                  <a:lnTo>
                    <a:pt x="2759" y="3913937"/>
                  </a:lnTo>
                  <a:lnTo>
                    <a:pt x="1556" y="3968004"/>
                  </a:lnTo>
                  <a:lnTo>
                    <a:pt x="693" y="4022094"/>
                  </a:lnTo>
                  <a:lnTo>
                    <a:pt x="173" y="4076201"/>
                  </a:lnTo>
                  <a:lnTo>
                    <a:pt x="0" y="4130316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3061" y="3241118"/>
              <a:ext cx="221049" cy="1602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36239" y="5052139"/>
              <a:ext cx="1316990" cy="2332355"/>
            </a:xfrm>
            <a:custGeom>
              <a:avLst/>
              <a:gdLst/>
              <a:ahLst/>
              <a:cxnLst/>
              <a:rect l="l" t="t" r="r" b="b"/>
              <a:pathLst>
                <a:path w="1316990" h="2332354">
                  <a:moveTo>
                    <a:pt x="1316697" y="0"/>
                  </a:moveTo>
                  <a:lnTo>
                    <a:pt x="1272928" y="13824"/>
                  </a:lnTo>
                  <a:lnTo>
                    <a:pt x="1207792" y="38785"/>
                  </a:lnTo>
                  <a:lnTo>
                    <a:pt x="1160754" y="60073"/>
                  </a:lnTo>
                  <a:lnTo>
                    <a:pt x="1114050" y="83927"/>
                  </a:lnTo>
                  <a:lnTo>
                    <a:pt x="1067724" y="110284"/>
                  </a:lnTo>
                  <a:lnTo>
                    <a:pt x="1021817" y="139079"/>
                  </a:lnTo>
                  <a:lnTo>
                    <a:pt x="976373" y="170249"/>
                  </a:lnTo>
                  <a:lnTo>
                    <a:pt x="940372" y="196853"/>
                  </a:lnTo>
                  <a:lnTo>
                    <a:pt x="904715" y="224901"/>
                  </a:lnTo>
                  <a:lnTo>
                    <a:pt x="869423" y="254362"/>
                  </a:lnTo>
                  <a:lnTo>
                    <a:pt x="834517" y="285203"/>
                  </a:lnTo>
                  <a:lnTo>
                    <a:pt x="800018" y="317391"/>
                  </a:lnTo>
                  <a:lnTo>
                    <a:pt x="765949" y="350892"/>
                  </a:lnTo>
                  <a:lnTo>
                    <a:pt x="732329" y="385675"/>
                  </a:lnTo>
                  <a:lnTo>
                    <a:pt x="699181" y="421706"/>
                  </a:lnTo>
                  <a:lnTo>
                    <a:pt x="666527" y="458952"/>
                  </a:lnTo>
                  <a:lnTo>
                    <a:pt x="634386" y="497382"/>
                  </a:lnTo>
                  <a:lnTo>
                    <a:pt x="602782" y="536961"/>
                  </a:lnTo>
                  <a:lnTo>
                    <a:pt x="571734" y="577658"/>
                  </a:lnTo>
                  <a:lnTo>
                    <a:pt x="541265" y="619439"/>
                  </a:lnTo>
                  <a:lnTo>
                    <a:pt x="511396" y="662272"/>
                  </a:lnTo>
                  <a:lnTo>
                    <a:pt x="482149" y="706123"/>
                  </a:lnTo>
                  <a:lnTo>
                    <a:pt x="456875" y="745633"/>
                  </a:lnTo>
                  <a:lnTo>
                    <a:pt x="432117" y="785888"/>
                  </a:lnTo>
                  <a:lnTo>
                    <a:pt x="407888" y="826864"/>
                  </a:lnTo>
                  <a:lnTo>
                    <a:pt x="384205" y="868541"/>
                  </a:lnTo>
                  <a:lnTo>
                    <a:pt x="361081" y="910894"/>
                  </a:lnTo>
                  <a:lnTo>
                    <a:pt x="338531" y="953902"/>
                  </a:lnTo>
                  <a:lnTo>
                    <a:pt x="316570" y="997541"/>
                  </a:lnTo>
                  <a:lnTo>
                    <a:pt x="295212" y="1041790"/>
                  </a:lnTo>
                  <a:lnTo>
                    <a:pt x="274473" y="1086626"/>
                  </a:lnTo>
                  <a:lnTo>
                    <a:pt x="254367" y="1132026"/>
                  </a:lnTo>
                  <a:lnTo>
                    <a:pt x="234909" y="1177967"/>
                  </a:lnTo>
                  <a:lnTo>
                    <a:pt x="216113" y="1224427"/>
                  </a:lnTo>
                  <a:lnTo>
                    <a:pt x="197995" y="1271384"/>
                  </a:lnTo>
                  <a:lnTo>
                    <a:pt x="180568" y="1318815"/>
                  </a:lnTo>
                  <a:lnTo>
                    <a:pt x="163848" y="1366697"/>
                  </a:lnTo>
                  <a:lnTo>
                    <a:pt x="147849" y="1415008"/>
                  </a:lnTo>
                  <a:lnTo>
                    <a:pt x="132587" y="1463725"/>
                  </a:lnTo>
                  <a:lnTo>
                    <a:pt x="118075" y="1512825"/>
                  </a:lnTo>
                  <a:lnTo>
                    <a:pt x="104329" y="1562287"/>
                  </a:lnTo>
                  <a:lnTo>
                    <a:pt x="91362" y="1612087"/>
                  </a:lnTo>
                  <a:lnTo>
                    <a:pt x="79191" y="1662203"/>
                  </a:lnTo>
                  <a:lnTo>
                    <a:pt x="67830" y="1712613"/>
                  </a:lnTo>
                  <a:lnTo>
                    <a:pt x="57292" y="1763293"/>
                  </a:lnTo>
                  <a:lnTo>
                    <a:pt x="47594" y="1814222"/>
                  </a:lnTo>
                  <a:lnTo>
                    <a:pt x="38750" y="1865376"/>
                  </a:lnTo>
                  <a:lnTo>
                    <a:pt x="30774" y="1916733"/>
                  </a:lnTo>
                  <a:lnTo>
                    <a:pt x="23681" y="1968271"/>
                  </a:lnTo>
                  <a:lnTo>
                    <a:pt x="17487" y="2019967"/>
                  </a:lnTo>
                  <a:lnTo>
                    <a:pt x="12205" y="2071798"/>
                  </a:lnTo>
                  <a:lnTo>
                    <a:pt x="7850" y="2123742"/>
                  </a:lnTo>
                  <a:lnTo>
                    <a:pt x="4438" y="2175776"/>
                  </a:lnTo>
                  <a:lnTo>
                    <a:pt x="1982" y="2227878"/>
                  </a:lnTo>
                  <a:lnTo>
                    <a:pt x="498" y="2280025"/>
                  </a:lnTo>
                  <a:lnTo>
                    <a:pt x="0" y="2332195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786" y="4970814"/>
              <a:ext cx="218274" cy="16264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20335" y="3743943"/>
            <a:ext cx="314388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Each</a:t>
            </a:r>
            <a:r>
              <a:rPr b="1" spc="-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3" dirty="0">
                <a:solidFill>
                  <a:srgbClr val="FF00FF"/>
                </a:solidFill>
                <a:latin typeface="Lato"/>
                <a:cs typeface="Lato"/>
              </a:rPr>
              <a:t>prompt/completion</a:t>
            </a:r>
            <a:r>
              <a:rPr b="1" spc="-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pair</a:t>
            </a:r>
            <a:r>
              <a:rPr b="1" spc="-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includes</a:t>
            </a:r>
            <a:r>
              <a:rPr b="1" spc="-3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25" dirty="0">
                <a:solidFill>
                  <a:srgbClr val="FF00FF"/>
                </a:solidFill>
                <a:latin typeface="Lato"/>
                <a:cs typeface="Lato"/>
              </a:rPr>
              <a:t>a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b="1" spc="-5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“instruction”</a:t>
            </a:r>
            <a:r>
              <a:rPr b="1" spc="-5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to</a:t>
            </a:r>
            <a:r>
              <a:rPr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the</a:t>
            </a:r>
            <a:r>
              <a:rPr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3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8265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5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725538" y="1850090"/>
            <a:ext cx="4511993" cy="1113155"/>
            <a:chOff x="5451076" y="3700179"/>
            <a:chExt cx="9023985" cy="2226310"/>
          </a:xfrm>
        </p:grpSpPr>
        <p:sp>
          <p:nvSpPr>
            <p:cNvPr id="5" name="object 5"/>
            <p:cNvSpPr/>
            <p:nvPr/>
          </p:nvSpPr>
          <p:spPr>
            <a:xfrm>
              <a:off x="13061423" y="4816840"/>
              <a:ext cx="1221740" cy="0"/>
            </a:xfrm>
            <a:custGeom>
              <a:avLst/>
              <a:gdLst/>
              <a:ahLst/>
              <a:cxnLst/>
              <a:rect l="l" t="t" r="r" b="b"/>
              <a:pathLst>
                <a:path w="1221740">
                  <a:moveTo>
                    <a:pt x="0" y="0"/>
                  </a:moveTo>
                  <a:lnTo>
                    <a:pt x="1221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55839" y="3704942"/>
              <a:ext cx="7606030" cy="2216785"/>
            </a:xfrm>
            <a:custGeom>
              <a:avLst/>
              <a:gdLst/>
              <a:ahLst/>
              <a:cxnLst/>
              <a:rect l="l" t="t" r="r" b="b"/>
              <a:pathLst>
                <a:path w="7606030" h="2216785">
                  <a:moveTo>
                    <a:pt x="0" y="0"/>
                  </a:moveTo>
                  <a:lnTo>
                    <a:pt x="7605584" y="0"/>
                  </a:lnTo>
                  <a:lnTo>
                    <a:pt x="7605584" y="2216395"/>
                  </a:lnTo>
                  <a:lnTo>
                    <a:pt x="0" y="2216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385502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Using</a:t>
            </a:r>
            <a:r>
              <a:rPr spc="-158" dirty="0"/>
              <a:t> </a:t>
            </a:r>
            <a:r>
              <a:rPr dirty="0"/>
              <a:t>prompts</a:t>
            </a:r>
            <a:r>
              <a:rPr spc="-158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spc="-28" dirty="0"/>
              <a:t>fine-</a:t>
            </a:r>
            <a:r>
              <a:rPr spc="-33" dirty="0"/>
              <a:t>tune</a:t>
            </a:r>
            <a:r>
              <a:rPr spc="-158" dirty="0"/>
              <a:t> </a:t>
            </a:r>
            <a:r>
              <a:rPr spc="-20" dirty="0"/>
              <a:t>LLMs</a:t>
            </a:r>
            <a:r>
              <a:rPr spc="-155" dirty="0"/>
              <a:t> </a:t>
            </a:r>
            <a:r>
              <a:rPr dirty="0"/>
              <a:t>with</a:t>
            </a:r>
            <a:r>
              <a:rPr spc="-158" dirty="0"/>
              <a:t> </a:t>
            </a:r>
            <a:r>
              <a:rPr spc="-5" dirty="0"/>
              <a:t>instruction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30301" y="1930512"/>
            <a:ext cx="3798253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53442" y="1672840"/>
            <a:ext cx="1474470" cy="1471295"/>
            <a:chOff x="14506883" y="3345680"/>
            <a:chExt cx="2948940" cy="2942590"/>
          </a:xfrm>
        </p:grpSpPr>
        <p:sp>
          <p:nvSpPr>
            <p:cNvPr id="11" name="object 11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6" name="object 16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81548" y="2194272"/>
            <a:ext cx="3317875" cy="2147888"/>
            <a:chOff x="2363095" y="4388543"/>
            <a:chExt cx="6635750" cy="429577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4292" y="4388543"/>
              <a:ext cx="1683944" cy="16839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363095" y="659058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773959" y="1400191"/>
            <a:ext cx="168338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38" dirty="0">
                <a:solidFill>
                  <a:srgbClr val="FF00FF"/>
                </a:solidFill>
                <a:latin typeface="Lato"/>
                <a:cs typeface="Lato"/>
              </a:rPr>
              <a:t>Task-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sz="1300"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1548" y="3295293"/>
            <a:ext cx="3317875" cy="73032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129540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72023" y="3295293"/>
            <a:ext cx="6838633" cy="1046798"/>
            <a:chOff x="2344045" y="6590586"/>
            <a:chExt cx="13677265" cy="2093595"/>
          </a:xfrm>
        </p:grpSpPr>
        <p:sp>
          <p:nvSpPr>
            <p:cNvPr id="27" name="object 27"/>
            <p:cNvSpPr/>
            <p:nvPr/>
          </p:nvSpPr>
          <p:spPr>
            <a:xfrm>
              <a:off x="2363095" y="6662361"/>
              <a:ext cx="6479540" cy="615950"/>
            </a:xfrm>
            <a:custGeom>
              <a:avLst/>
              <a:gdLst/>
              <a:ahLst/>
              <a:cxnLst/>
              <a:rect l="l" t="t" r="r" b="b"/>
              <a:pathLst>
                <a:path w="6479540" h="615950">
                  <a:moveTo>
                    <a:pt x="0" y="31449"/>
                  </a:moveTo>
                  <a:lnTo>
                    <a:pt x="2470" y="19205"/>
                  </a:lnTo>
                  <a:lnTo>
                    <a:pt x="9209" y="9209"/>
                  </a:lnTo>
                  <a:lnTo>
                    <a:pt x="19204" y="2470"/>
                  </a:lnTo>
                  <a:lnTo>
                    <a:pt x="31444" y="0"/>
                  </a:lnTo>
                  <a:lnTo>
                    <a:pt x="6447637" y="0"/>
                  </a:lnTo>
                  <a:lnTo>
                    <a:pt x="6455986" y="0"/>
                  </a:lnTo>
                  <a:lnTo>
                    <a:pt x="6463986" y="3324"/>
                  </a:lnTo>
                  <a:lnTo>
                    <a:pt x="6469886" y="9199"/>
                  </a:lnTo>
                  <a:lnTo>
                    <a:pt x="6475761" y="15099"/>
                  </a:lnTo>
                  <a:lnTo>
                    <a:pt x="6479086" y="23099"/>
                  </a:lnTo>
                  <a:lnTo>
                    <a:pt x="6479086" y="31449"/>
                  </a:lnTo>
                  <a:lnTo>
                    <a:pt x="6479086" y="584148"/>
                  </a:lnTo>
                  <a:lnTo>
                    <a:pt x="6476616" y="596392"/>
                  </a:lnTo>
                  <a:lnTo>
                    <a:pt x="6469877" y="606389"/>
                  </a:lnTo>
                  <a:lnTo>
                    <a:pt x="6459881" y="613128"/>
                  </a:lnTo>
                  <a:lnTo>
                    <a:pt x="6447637" y="615598"/>
                  </a:lnTo>
                  <a:lnTo>
                    <a:pt x="31444" y="615598"/>
                  </a:lnTo>
                  <a:lnTo>
                    <a:pt x="19204" y="613128"/>
                  </a:lnTo>
                  <a:lnTo>
                    <a:pt x="9209" y="606389"/>
                  </a:lnTo>
                  <a:lnTo>
                    <a:pt x="2470" y="596392"/>
                  </a:lnTo>
                  <a:lnTo>
                    <a:pt x="0" y="584148"/>
                  </a:lnTo>
                  <a:lnTo>
                    <a:pt x="0" y="31449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246756" y="6590586"/>
              <a:ext cx="6774180" cy="2093595"/>
            </a:xfrm>
            <a:custGeom>
              <a:avLst/>
              <a:gdLst/>
              <a:ahLst/>
              <a:cxnLst/>
              <a:rect l="l" t="t" r="r" b="b"/>
              <a:pathLst>
                <a:path w="6774180" h="2093595">
                  <a:moveTo>
                    <a:pt x="67739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773986" y="0"/>
                  </a:lnTo>
                  <a:lnTo>
                    <a:pt x="67739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23378" y="3295293"/>
            <a:ext cx="3387090" cy="73032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19875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Translate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sentence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to...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4444" y="2951156"/>
            <a:ext cx="5058093" cy="697548"/>
            <a:chOff x="5628888" y="5902312"/>
            <a:chExt cx="10116185" cy="1395095"/>
          </a:xfrm>
        </p:grpSpPr>
        <p:sp>
          <p:nvSpPr>
            <p:cNvPr id="31" name="object 31"/>
            <p:cNvSpPr/>
            <p:nvPr/>
          </p:nvSpPr>
          <p:spPr>
            <a:xfrm>
              <a:off x="9246756" y="6662361"/>
              <a:ext cx="6479540" cy="615950"/>
            </a:xfrm>
            <a:custGeom>
              <a:avLst/>
              <a:gdLst/>
              <a:ahLst/>
              <a:cxnLst/>
              <a:rect l="l" t="t" r="r" b="b"/>
              <a:pathLst>
                <a:path w="6479540" h="615950">
                  <a:moveTo>
                    <a:pt x="0" y="31449"/>
                  </a:moveTo>
                  <a:lnTo>
                    <a:pt x="2470" y="19205"/>
                  </a:lnTo>
                  <a:lnTo>
                    <a:pt x="9209" y="9209"/>
                  </a:lnTo>
                  <a:lnTo>
                    <a:pt x="19205" y="2470"/>
                  </a:lnTo>
                  <a:lnTo>
                    <a:pt x="31449" y="0"/>
                  </a:lnTo>
                  <a:lnTo>
                    <a:pt x="6447637" y="0"/>
                  </a:lnTo>
                  <a:lnTo>
                    <a:pt x="6455986" y="0"/>
                  </a:lnTo>
                  <a:lnTo>
                    <a:pt x="6463986" y="3324"/>
                  </a:lnTo>
                  <a:lnTo>
                    <a:pt x="6469886" y="9199"/>
                  </a:lnTo>
                  <a:lnTo>
                    <a:pt x="6475761" y="15099"/>
                  </a:lnTo>
                  <a:lnTo>
                    <a:pt x="6479086" y="23099"/>
                  </a:lnTo>
                  <a:lnTo>
                    <a:pt x="6479086" y="31449"/>
                  </a:lnTo>
                  <a:lnTo>
                    <a:pt x="6479086" y="584148"/>
                  </a:lnTo>
                  <a:lnTo>
                    <a:pt x="6476616" y="596392"/>
                  </a:lnTo>
                  <a:lnTo>
                    <a:pt x="6469877" y="606389"/>
                  </a:lnTo>
                  <a:lnTo>
                    <a:pt x="6459881" y="613128"/>
                  </a:lnTo>
                  <a:lnTo>
                    <a:pt x="6447637" y="615598"/>
                  </a:lnTo>
                  <a:lnTo>
                    <a:pt x="31449" y="615598"/>
                  </a:lnTo>
                  <a:lnTo>
                    <a:pt x="19205" y="613128"/>
                  </a:lnTo>
                  <a:lnTo>
                    <a:pt x="9209" y="606389"/>
                  </a:lnTo>
                  <a:lnTo>
                    <a:pt x="2470" y="596392"/>
                  </a:lnTo>
                  <a:lnTo>
                    <a:pt x="0" y="584148"/>
                  </a:lnTo>
                  <a:lnTo>
                    <a:pt x="0" y="31449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788588" y="5921362"/>
              <a:ext cx="3470275" cy="608330"/>
            </a:xfrm>
            <a:custGeom>
              <a:avLst/>
              <a:gdLst/>
              <a:ahLst/>
              <a:cxnLst/>
              <a:rect l="l" t="t" r="r" b="b"/>
              <a:pathLst>
                <a:path w="3470275" h="608329">
                  <a:moveTo>
                    <a:pt x="0" y="608048"/>
                  </a:moveTo>
                  <a:lnTo>
                    <a:pt x="374" y="607923"/>
                  </a:lnTo>
                  <a:lnTo>
                    <a:pt x="3749" y="606798"/>
                  </a:lnTo>
                  <a:lnTo>
                    <a:pt x="7174" y="605698"/>
                  </a:lnTo>
                  <a:lnTo>
                    <a:pt x="53924" y="591623"/>
                  </a:lnTo>
                  <a:lnTo>
                    <a:pt x="100934" y="579020"/>
                  </a:lnTo>
                  <a:lnTo>
                    <a:pt x="151449" y="566773"/>
                  </a:lnTo>
                  <a:lnTo>
                    <a:pt x="194281" y="557220"/>
                  </a:lnTo>
                  <a:lnTo>
                    <a:pt x="239169" y="547874"/>
                  </a:lnTo>
                  <a:lnTo>
                    <a:pt x="286030" y="538728"/>
                  </a:lnTo>
                  <a:lnTo>
                    <a:pt x="334776" y="529772"/>
                  </a:lnTo>
                  <a:lnTo>
                    <a:pt x="385324" y="520998"/>
                  </a:lnTo>
                  <a:lnTo>
                    <a:pt x="426995" y="514105"/>
                  </a:lnTo>
                  <a:lnTo>
                    <a:pt x="469719" y="507319"/>
                  </a:lnTo>
                  <a:lnTo>
                    <a:pt x="513452" y="500636"/>
                  </a:lnTo>
                  <a:lnTo>
                    <a:pt x="558150" y="494050"/>
                  </a:lnTo>
                  <a:lnTo>
                    <a:pt x="603769" y="487558"/>
                  </a:lnTo>
                  <a:lnTo>
                    <a:pt x="650267" y="481154"/>
                  </a:lnTo>
                  <a:lnTo>
                    <a:pt x="697597" y="474836"/>
                  </a:lnTo>
                  <a:lnTo>
                    <a:pt x="745718" y="468597"/>
                  </a:lnTo>
                  <a:lnTo>
                    <a:pt x="794584" y="462434"/>
                  </a:lnTo>
                  <a:lnTo>
                    <a:pt x="844152" y="456343"/>
                  </a:lnTo>
                  <a:lnTo>
                    <a:pt x="894379" y="450318"/>
                  </a:lnTo>
                  <a:lnTo>
                    <a:pt x="945220" y="444355"/>
                  </a:lnTo>
                  <a:lnTo>
                    <a:pt x="996631" y="438450"/>
                  </a:lnTo>
                  <a:lnTo>
                    <a:pt x="1048569" y="432598"/>
                  </a:lnTo>
                  <a:lnTo>
                    <a:pt x="1100990" y="426796"/>
                  </a:lnTo>
                  <a:lnTo>
                    <a:pt x="1153849" y="421037"/>
                  </a:lnTo>
                  <a:lnTo>
                    <a:pt x="1207104" y="415319"/>
                  </a:lnTo>
                  <a:lnTo>
                    <a:pt x="1260709" y="409636"/>
                  </a:lnTo>
                  <a:lnTo>
                    <a:pt x="1314622" y="403984"/>
                  </a:lnTo>
                  <a:lnTo>
                    <a:pt x="1368799" y="398359"/>
                  </a:lnTo>
                  <a:lnTo>
                    <a:pt x="1423194" y="392755"/>
                  </a:lnTo>
                  <a:lnTo>
                    <a:pt x="1477766" y="387170"/>
                  </a:lnTo>
                  <a:lnTo>
                    <a:pt x="1532469" y="381597"/>
                  </a:lnTo>
                  <a:lnTo>
                    <a:pt x="1587261" y="376033"/>
                  </a:lnTo>
                  <a:lnTo>
                    <a:pt x="1642096" y="370474"/>
                  </a:lnTo>
                  <a:lnTo>
                    <a:pt x="1710634" y="363525"/>
                  </a:lnTo>
                  <a:lnTo>
                    <a:pt x="1779085" y="356569"/>
                  </a:lnTo>
                  <a:lnTo>
                    <a:pt x="1847366" y="349594"/>
                  </a:lnTo>
                  <a:lnTo>
                    <a:pt x="1915389" y="342594"/>
                  </a:lnTo>
                  <a:lnTo>
                    <a:pt x="1983070" y="335560"/>
                  </a:lnTo>
                  <a:lnTo>
                    <a:pt x="2050322" y="328481"/>
                  </a:lnTo>
                  <a:lnTo>
                    <a:pt x="2117060" y="321351"/>
                  </a:lnTo>
                  <a:lnTo>
                    <a:pt x="2183198" y="314160"/>
                  </a:lnTo>
                  <a:lnTo>
                    <a:pt x="2248651" y="306900"/>
                  </a:lnTo>
                  <a:lnTo>
                    <a:pt x="2313332" y="299562"/>
                  </a:lnTo>
                  <a:lnTo>
                    <a:pt x="2377156" y="292137"/>
                  </a:lnTo>
                  <a:lnTo>
                    <a:pt x="2440038" y="284616"/>
                  </a:lnTo>
                  <a:lnTo>
                    <a:pt x="2501892" y="276991"/>
                  </a:lnTo>
                  <a:lnTo>
                    <a:pt x="2562632" y="269253"/>
                  </a:lnTo>
                  <a:lnTo>
                    <a:pt x="2622172" y="261394"/>
                  </a:lnTo>
                  <a:lnTo>
                    <a:pt x="2680427" y="253405"/>
                  </a:lnTo>
                  <a:lnTo>
                    <a:pt x="2737310" y="245276"/>
                  </a:lnTo>
                  <a:lnTo>
                    <a:pt x="2792737" y="237000"/>
                  </a:lnTo>
                  <a:lnTo>
                    <a:pt x="2846622" y="228568"/>
                  </a:lnTo>
                  <a:lnTo>
                    <a:pt x="2898878" y="219971"/>
                  </a:lnTo>
                  <a:lnTo>
                    <a:pt x="2949421" y="211200"/>
                  </a:lnTo>
                  <a:lnTo>
                    <a:pt x="2998164" y="202247"/>
                  </a:lnTo>
                  <a:lnTo>
                    <a:pt x="3045022" y="193102"/>
                  </a:lnTo>
                  <a:lnTo>
                    <a:pt x="3089909" y="183758"/>
                  </a:lnTo>
                  <a:lnTo>
                    <a:pt x="3132739" y="174206"/>
                  </a:lnTo>
                  <a:lnTo>
                    <a:pt x="3173428" y="164436"/>
                  </a:lnTo>
                  <a:lnTo>
                    <a:pt x="3211888" y="154441"/>
                  </a:lnTo>
                  <a:lnTo>
                    <a:pt x="3281782" y="133738"/>
                  </a:lnTo>
                  <a:lnTo>
                    <a:pt x="3341737" y="112027"/>
                  </a:lnTo>
                  <a:lnTo>
                    <a:pt x="3391065" y="89240"/>
                  </a:lnTo>
                  <a:lnTo>
                    <a:pt x="3429083" y="65306"/>
                  </a:lnTo>
                  <a:lnTo>
                    <a:pt x="3463402" y="27104"/>
                  </a:lnTo>
                  <a:lnTo>
                    <a:pt x="3468443" y="13721"/>
                  </a:lnTo>
                  <a:lnTo>
                    <a:pt x="3470143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8888" y="6459161"/>
              <a:ext cx="215349" cy="18984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258606" y="5921362"/>
              <a:ext cx="3046730" cy="601980"/>
            </a:xfrm>
            <a:custGeom>
              <a:avLst/>
              <a:gdLst/>
              <a:ahLst/>
              <a:cxnLst/>
              <a:rect l="l" t="t" r="r" b="b"/>
              <a:pathLst>
                <a:path w="3046729" h="601979">
                  <a:moveTo>
                    <a:pt x="3046343" y="601823"/>
                  </a:moveTo>
                  <a:lnTo>
                    <a:pt x="3044918" y="601323"/>
                  </a:lnTo>
                  <a:lnTo>
                    <a:pt x="3041793" y="600248"/>
                  </a:lnTo>
                  <a:lnTo>
                    <a:pt x="3038643" y="599148"/>
                  </a:lnTo>
                  <a:lnTo>
                    <a:pt x="3035443" y="598073"/>
                  </a:lnTo>
                  <a:lnTo>
                    <a:pt x="3029068" y="595898"/>
                  </a:lnTo>
                  <a:lnTo>
                    <a:pt x="3022568" y="593748"/>
                  </a:lnTo>
                  <a:lnTo>
                    <a:pt x="2974425" y="579020"/>
                  </a:lnTo>
                  <a:lnTo>
                    <a:pt x="2929819" y="566773"/>
                  </a:lnTo>
                  <a:lnTo>
                    <a:pt x="2882275" y="554864"/>
                  </a:lnTo>
                  <a:lnTo>
                    <a:pt x="2831919" y="543277"/>
                  </a:lnTo>
                  <a:lnTo>
                    <a:pt x="2778900" y="531993"/>
                  </a:lnTo>
                  <a:lnTo>
                    <a:pt x="2723369" y="520998"/>
                  </a:lnTo>
                  <a:lnTo>
                    <a:pt x="2681490" y="513174"/>
                  </a:lnTo>
                  <a:lnTo>
                    <a:pt x="2638417" y="505486"/>
                  </a:lnTo>
                  <a:lnTo>
                    <a:pt x="2594207" y="497930"/>
                  </a:lnTo>
                  <a:lnTo>
                    <a:pt x="2548917" y="490497"/>
                  </a:lnTo>
                  <a:lnTo>
                    <a:pt x="2502604" y="483182"/>
                  </a:lnTo>
                  <a:lnTo>
                    <a:pt x="2455325" y="475978"/>
                  </a:lnTo>
                  <a:lnTo>
                    <a:pt x="2407137" y="468879"/>
                  </a:lnTo>
                  <a:lnTo>
                    <a:pt x="2358096" y="461878"/>
                  </a:lnTo>
                  <a:lnTo>
                    <a:pt x="2308259" y="454968"/>
                  </a:lnTo>
                  <a:lnTo>
                    <a:pt x="2257684" y="448142"/>
                  </a:lnTo>
                  <a:lnTo>
                    <a:pt x="2206426" y="441395"/>
                  </a:lnTo>
                  <a:lnTo>
                    <a:pt x="2154544" y="434720"/>
                  </a:lnTo>
                  <a:lnTo>
                    <a:pt x="2102093" y="428110"/>
                  </a:lnTo>
                  <a:lnTo>
                    <a:pt x="2049131" y="421559"/>
                  </a:lnTo>
                  <a:lnTo>
                    <a:pt x="1995714" y="415060"/>
                  </a:lnTo>
                  <a:lnTo>
                    <a:pt x="1941900" y="408606"/>
                  </a:lnTo>
                  <a:lnTo>
                    <a:pt x="1887745" y="402192"/>
                  </a:lnTo>
                  <a:lnTo>
                    <a:pt x="1833305" y="395809"/>
                  </a:lnTo>
                  <a:lnTo>
                    <a:pt x="1778639" y="389453"/>
                  </a:lnTo>
                  <a:lnTo>
                    <a:pt x="1723803" y="383116"/>
                  </a:lnTo>
                  <a:lnTo>
                    <a:pt x="1668853" y="376792"/>
                  </a:lnTo>
                  <a:lnTo>
                    <a:pt x="1613846" y="370474"/>
                  </a:lnTo>
                  <a:lnTo>
                    <a:pt x="1546620" y="362753"/>
                  </a:lnTo>
                  <a:lnTo>
                    <a:pt x="1479497" y="355021"/>
                  </a:lnTo>
                  <a:lnTo>
                    <a:pt x="1412582" y="347264"/>
                  </a:lnTo>
                  <a:lnTo>
                    <a:pt x="1345979" y="339473"/>
                  </a:lnTo>
                  <a:lnTo>
                    <a:pt x="1279790" y="331633"/>
                  </a:lnTo>
                  <a:lnTo>
                    <a:pt x="1214120" y="323734"/>
                  </a:lnTo>
                  <a:lnTo>
                    <a:pt x="1149073" y="315764"/>
                  </a:lnTo>
                  <a:lnTo>
                    <a:pt x="1084752" y="307711"/>
                  </a:lnTo>
                  <a:lnTo>
                    <a:pt x="1021262" y="299562"/>
                  </a:lnTo>
                  <a:lnTo>
                    <a:pt x="958705" y="291306"/>
                  </a:lnTo>
                  <a:lnTo>
                    <a:pt x="897186" y="282931"/>
                  </a:lnTo>
                  <a:lnTo>
                    <a:pt x="836809" y="274425"/>
                  </a:lnTo>
                  <a:lnTo>
                    <a:pt x="777677" y="265776"/>
                  </a:lnTo>
                  <a:lnTo>
                    <a:pt x="719894" y="256972"/>
                  </a:lnTo>
                  <a:lnTo>
                    <a:pt x="663563" y="248002"/>
                  </a:lnTo>
                  <a:lnTo>
                    <a:pt x="608789" y="238853"/>
                  </a:lnTo>
                  <a:lnTo>
                    <a:pt x="555676" y="229513"/>
                  </a:lnTo>
                  <a:lnTo>
                    <a:pt x="504327" y="219971"/>
                  </a:lnTo>
                  <a:lnTo>
                    <a:pt x="454845" y="210214"/>
                  </a:lnTo>
                  <a:lnTo>
                    <a:pt x="407335" y="200231"/>
                  </a:lnTo>
                  <a:lnTo>
                    <a:pt x="361901" y="190010"/>
                  </a:lnTo>
                  <a:lnTo>
                    <a:pt x="318646" y="179539"/>
                  </a:lnTo>
                  <a:lnTo>
                    <a:pt x="277673" y="168806"/>
                  </a:lnTo>
                  <a:lnTo>
                    <a:pt x="239088" y="157798"/>
                  </a:lnTo>
                  <a:lnTo>
                    <a:pt x="169492" y="134914"/>
                  </a:lnTo>
                  <a:lnTo>
                    <a:pt x="110689" y="110790"/>
                  </a:lnTo>
                  <a:lnTo>
                    <a:pt x="63507" y="85333"/>
                  </a:lnTo>
                  <a:lnTo>
                    <a:pt x="28779" y="58445"/>
                  </a:lnTo>
                  <a:lnTo>
                    <a:pt x="1850" y="15224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47575" y="6454211"/>
              <a:ext cx="213574" cy="193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8265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5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725538" y="1850090"/>
            <a:ext cx="4511993" cy="1113155"/>
            <a:chOff x="5451076" y="3700179"/>
            <a:chExt cx="9023985" cy="2226310"/>
          </a:xfrm>
        </p:grpSpPr>
        <p:sp>
          <p:nvSpPr>
            <p:cNvPr id="5" name="object 5"/>
            <p:cNvSpPr/>
            <p:nvPr/>
          </p:nvSpPr>
          <p:spPr>
            <a:xfrm>
              <a:off x="13061423" y="4816840"/>
              <a:ext cx="1221740" cy="0"/>
            </a:xfrm>
            <a:custGeom>
              <a:avLst/>
              <a:gdLst/>
              <a:ahLst/>
              <a:cxnLst/>
              <a:rect l="l" t="t" r="r" b="b"/>
              <a:pathLst>
                <a:path w="1221740">
                  <a:moveTo>
                    <a:pt x="0" y="0"/>
                  </a:moveTo>
                  <a:lnTo>
                    <a:pt x="1221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55839" y="3704942"/>
              <a:ext cx="7606030" cy="2216785"/>
            </a:xfrm>
            <a:custGeom>
              <a:avLst/>
              <a:gdLst/>
              <a:ahLst/>
              <a:cxnLst/>
              <a:rect l="l" t="t" r="r" b="b"/>
              <a:pathLst>
                <a:path w="7606030" h="2216785">
                  <a:moveTo>
                    <a:pt x="0" y="0"/>
                  </a:moveTo>
                  <a:lnTo>
                    <a:pt x="7605584" y="0"/>
                  </a:lnTo>
                  <a:lnTo>
                    <a:pt x="7605584" y="2216395"/>
                  </a:lnTo>
                  <a:lnTo>
                    <a:pt x="0" y="2216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4738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Using</a:t>
            </a:r>
            <a:r>
              <a:rPr spc="-158" dirty="0"/>
              <a:t> </a:t>
            </a:r>
            <a:r>
              <a:rPr dirty="0"/>
              <a:t>prompts</a:t>
            </a:r>
            <a:r>
              <a:rPr spc="-158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spc="-28" dirty="0"/>
              <a:t>fine-</a:t>
            </a:r>
            <a:r>
              <a:rPr spc="-33" dirty="0"/>
              <a:t>tune</a:t>
            </a:r>
            <a:r>
              <a:rPr spc="-158" dirty="0"/>
              <a:t> </a:t>
            </a:r>
            <a:r>
              <a:rPr spc="-20" dirty="0"/>
              <a:t>LLMs</a:t>
            </a:r>
            <a:r>
              <a:rPr spc="-155" dirty="0"/>
              <a:t> </a:t>
            </a:r>
            <a:r>
              <a:rPr dirty="0"/>
              <a:t>with</a:t>
            </a:r>
            <a:r>
              <a:rPr spc="-158" dirty="0"/>
              <a:t> </a:t>
            </a:r>
            <a:r>
              <a:rPr spc="-5" dirty="0"/>
              <a:t>instruction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30301" y="1930512"/>
            <a:ext cx="3798253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53442" y="1672840"/>
            <a:ext cx="1474470" cy="1471295"/>
            <a:chOff x="14506883" y="3345680"/>
            <a:chExt cx="2948940" cy="2942590"/>
          </a:xfrm>
        </p:grpSpPr>
        <p:sp>
          <p:nvSpPr>
            <p:cNvPr id="11" name="object 11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6" name="object 16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2194272"/>
            <a:ext cx="841972" cy="84197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773959" y="1400191"/>
            <a:ext cx="168338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38" dirty="0">
                <a:solidFill>
                  <a:srgbClr val="FF00FF"/>
                </a:solidFill>
                <a:latin typeface="Lato"/>
                <a:cs typeface="Lato"/>
              </a:rPr>
              <a:t>Task-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sz="1300"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endParaRPr sz="13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9504" y="3291902"/>
            <a:ext cx="1824038" cy="4782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302895">
              <a:lnSpc>
                <a:spcPct val="114999"/>
              </a:lnSpc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Full</a:t>
            </a:r>
            <a:r>
              <a:rPr b="1" spc="-45" dirty="0">
                <a:latin typeface="Lato"/>
                <a:cs typeface="Lato"/>
              </a:rPr>
              <a:t> </a:t>
            </a:r>
            <a:r>
              <a:rPr b="1" spc="-10" dirty="0">
                <a:latin typeface="Lato"/>
                <a:cs typeface="Lato"/>
              </a:rPr>
              <a:t>fine-</a:t>
            </a:r>
            <a:r>
              <a:rPr b="1" spc="-5" dirty="0">
                <a:latin typeface="Lato"/>
                <a:cs typeface="Lato"/>
              </a:rPr>
              <a:t>tuning </a:t>
            </a:r>
            <a:r>
              <a:rPr b="1" dirty="0">
                <a:latin typeface="Lato"/>
                <a:cs typeface="Lato"/>
              </a:rPr>
              <a:t>updates</a:t>
            </a:r>
            <a:r>
              <a:rPr b="1" spc="-10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all</a:t>
            </a:r>
            <a:r>
              <a:rPr b="1" spc="-10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parameters</a:t>
            </a:r>
            <a:endParaRPr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45532" y="3356158"/>
            <a:ext cx="103981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131128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Improved performance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2370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Sample</a:t>
            </a:r>
            <a:r>
              <a:rPr spc="-135" dirty="0"/>
              <a:t> </a:t>
            </a:r>
            <a:r>
              <a:rPr dirty="0"/>
              <a:t>prompt</a:t>
            </a:r>
            <a:r>
              <a:rPr spc="-133" dirty="0"/>
              <a:t> </a:t>
            </a:r>
            <a:r>
              <a:rPr dirty="0"/>
              <a:t>instruction</a:t>
            </a:r>
            <a:r>
              <a:rPr spc="-135" dirty="0"/>
              <a:t> </a:t>
            </a:r>
            <a:r>
              <a:rPr spc="-5" dirty="0"/>
              <a:t>templates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7072" y="4411225"/>
            <a:ext cx="6087428" cy="12952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800" dirty="0">
                <a:latin typeface="Roboto"/>
                <a:cs typeface="Roboto"/>
              </a:rPr>
              <a:t>Source:</a:t>
            </a:r>
            <a:r>
              <a:rPr sz="800" spc="55" dirty="0">
                <a:latin typeface="Roboto"/>
                <a:cs typeface="Roboto"/>
              </a:rPr>
              <a:t> </a:t>
            </a:r>
            <a:r>
              <a:rPr sz="800" u="heavy" spc="-13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https://github.com/bigscience-</a:t>
            </a:r>
            <a:r>
              <a:rPr sz="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workshop/promptsource/blob/main/promptsource/templates/amazon_polarity/templates.yaml</a:t>
            </a:r>
            <a:endParaRPr sz="8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162" y="1159060"/>
            <a:ext cx="8879523" cy="868680"/>
            <a:chOff x="234324" y="2318120"/>
            <a:chExt cx="17759045" cy="17373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9" y="2327645"/>
              <a:ext cx="17739564" cy="17177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9087" y="2322882"/>
              <a:ext cx="17749520" cy="1727835"/>
            </a:xfrm>
            <a:custGeom>
              <a:avLst/>
              <a:gdLst/>
              <a:ahLst/>
              <a:cxnLst/>
              <a:rect l="l" t="t" r="r" b="b"/>
              <a:pathLst>
                <a:path w="17749520" h="1727835">
                  <a:moveTo>
                    <a:pt x="0" y="287886"/>
                  </a:moveTo>
                  <a:lnTo>
                    <a:pt x="3749" y="241190"/>
                  </a:lnTo>
                  <a:lnTo>
                    <a:pt x="14603" y="196893"/>
                  </a:lnTo>
                  <a:lnTo>
                    <a:pt x="31974" y="155587"/>
                  </a:lnTo>
                  <a:lnTo>
                    <a:pt x="55270" y="117866"/>
                  </a:lnTo>
                  <a:lnTo>
                    <a:pt x="83902" y="84321"/>
                  </a:lnTo>
                  <a:lnTo>
                    <a:pt x="117280" y="55546"/>
                  </a:lnTo>
                  <a:lnTo>
                    <a:pt x="154814" y="32134"/>
                  </a:lnTo>
                  <a:lnTo>
                    <a:pt x="195916" y="14676"/>
                  </a:lnTo>
                  <a:lnTo>
                    <a:pt x="239994" y="3768"/>
                  </a:lnTo>
                  <a:lnTo>
                    <a:pt x="286459" y="0"/>
                  </a:lnTo>
                  <a:lnTo>
                    <a:pt x="17462627" y="0"/>
                  </a:lnTo>
                  <a:lnTo>
                    <a:pt x="17507711" y="3586"/>
                  </a:lnTo>
                  <a:lnTo>
                    <a:pt x="17551280" y="14132"/>
                  </a:lnTo>
                  <a:lnTo>
                    <a:pt x="17592561" y="31317"/>
                  </a:lnTo>
                  <a:lnTo>
                    <a:pt x="17630784" y="54820"/>
                  </a:lnTo>
                  <a:lnTo>
                    <a:pt x="17665176" y="84322"/>
                  </a:lnTo>
                  <a:lnTo>
                    <a:pt x="17694532" y="118895"/>
                  </a:lnTo>
                  <a:lnTo>
                    <a:pt x="17717918" y="157311"/>
                  </a:lnTo>
                  <a:lnTo>
                    <a:pt x="17735016" y="198798"/>
                  </a:lnTo>
                  <a:lnTo>
                    <a:pt x="17745508" y="242580"/>
                  </a:lnTo>
                  <a:lnTo>
                    <a:pt x="17749076" y="287886"/>
                  </a:lnTo>
                  <a:lnTo>
                    <a:pt x="17749076" y="1439434"/>
                  </a:lnTo>
                  <a:lnTo>
                    <a:pt x="17745327" y="1486132"/>
                  </a:lnTo>
                  <a:lnTo>
                    <a:pt x="17734473" y="1530432"/>
                  </a:lnTo>
                  <a:lnTo>
                    <a:pt x="17717103" y="1571739"/>
                  </a:lnTo>
                  <a:lnTo>
                    <a:pt x="17693808" y="1609463"/>
                  </a:lnTo>
                  <a:lnTo>
                    <a:pt x="17665176" y="1643009"/>
                  </a:lnTo>
                  <a:lnTo>
                    <a:pt x="17631799" y="1671785"/>
                  </a:lnTo>
                  <a:lnTo>
                    <a:pt x="17594266" y="1695198"/>
                  </a:lnTo>
                  <a:lnTo>
                    <a:pt x="17553166" y="1712656"/>
                  </a:lnTo>
                  <a:lnTo>
                    <a:pt x="17509090" y="1723565"/>
                  </a:lnTo>
                  <a:lnTo>
                    <a:pt x="17462627" y="1727334"/>
                  </a:lnTo>
                  <a:lnTo>
                    <a:pt x="286459" y="1727334"/>
                  </a:lnTo>
                  <a:lnTo>
                    <a:pt x="239994" y="1723565"/>
                  </a:lnTo>
                  <a:lnTo>
                    <a:pt x="195916" y="1712656"/>
                  </a:lnTo>
                  <a:lnTo>
                    <a:pt x="154814" y="1695198"/>
                  </a:lnTo>
                  <a:lnTo>
                    <a:pt x="117280" y="1671785"/>
                  </a:lnTo>
                  <a:lnTo>
                    <a:pt x="83902" y="1643009"/>
                  </a:lnTo>
                  <a:lnTo>
                    <a:pt x="55270" y="1609463"/>
                  </a:lnTo>
                  <a:lnTo>
                    <a:pt x="31974" y="1571739"/>
                  </a:lnTo>
                  <a:lnTo>
                    <a:pt x="14603" y="1530432"/>
                  </a:lnTo>
                  <a:lnTo>
                    <a:pt x="3749" y="1486132"/>
                  </a:lnTo>
                  <a:lnTo>
                    <a:pt x="0" y="1439434"/>
                  </a:lnTo>
                  <a:lnTo>
                    <a:pt x="0" y="287886"/>
                  </a:lnTo>
                  <a:close/>
                </a:path>
              </a:pathLst>
            </a:custGeom>
            <a:ln w="9524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2249" y="899787"/>
            <a:ext cx="299751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solidFill>
                  <a:srgbClr val="212121"/>
                </a:solidFill>
                <a:latin typeface="Lato"/>
                <a:cs typeface="Lato"/>
              </a:rPr>
              <a:t>Classification</a:t>
            </a:r>
            <a:r>
              <a:rPr sz="1600" spc="-73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spc="-133" dirty="0">
                <a:solidFill>
                  <a:srgbClr val="212121"/>
                </a:solidFill>
                <a:latin typeface="Lato"/>
                <a:cs typeface="Lato"/>
              </a:rPr>
              <a:t>/</a:t>
            </a:r>
            <a:r>
              <a:rPr sz="1600" spc="-7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12121"/>
                </a:solidFill>
                <a:latin typeface="Lato"/>
                <a:cs typeface="Lato"/>
              </a:rPr>
              <a:t>sentiment</a:t>
            </a:r>
            <a:r>
              <a:rPr sz="1600" spc="-73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Lato"/>
                <a:cs typeface="Lato"/>
              </a:rPr>
              <a:t>analysis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250" y="2185831"/>
            <a:ext cx="1393825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5" dirty="0">
                <a:solidFill>
                  <a:srgbClr val="212121"/>
                </a:solidFill>
                <a:latin typeface="Lato"/>
                <a:cs typeface="Lato"/>
              </a:rPr>
              <a:t>Text</a:t>
            </a:r>
            <a:r>
              <a:rPr sz="1600" spc="-8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Lato"/>
                <a:cs typeface="Lato"/>
              </a:rPr>
              <a:t>generation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7162" y="2517570"/>
            <a:ext cx="8879523" cy="658813"/>
            <a:chOff x="234324" y="5035139"/>
            <a:chExt cx="17759045" cy="13176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49" y="5064889"/>
              <a:ext cx="17739564" cy="12779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9087" y="5060114"/>
              <a:ext cx="17749520" cy="1287780"/>
            </a:xfrm>
            <a:custGeom>
              <a:avLst/>
              <a:gdLst/>
              <a:ahLst/>
              <a:cxnLst/>
              <a:rect l="l" t="t" r="r" b="b"/>
              <a:pathLst>
                <a:path w="17749520" h="1287779">
                  <a:moveTo>
                    <a:pt x="0" y="214599"/>
                  </a:moveTo>
                  <a:lnTo>
                    <a:pt x="5628" y="165400"/>
                  </a:lnTo>
                  <a:lnTo>
                    <a:pt x="21661" y="120232"/>
                  </a:lnTo>
                  <a:lnTo>
                    <a:pt x="46819" y="80387"/>
                  </a:lnTo>
                  <a:lnTo>
                    <a:pt x="79823" y="47151"/>
                  </a:lnTo>
                  <a:lnTo>
                    <a:pt x="119394" y="21815"/>
                  </a:lnTo>
                  <a:lnTo>
                    <a:pt x="164251" y="5668"/>
                  </a:lnTo>
                  <a:lnTo>
                    <a:pt x="213117" y="0"/>
                  </a:lnTo>
                  <a:lnTo>
                    <a:pt x="17535977" y="0"/>
                  </a:lnTo>
                  <a:lnTo>
                    <a:pt x="17577748" y="4164"/>
                  </a:lnTo>
                  <a:lnTo>
                    <a:pt x="17617533" y="16343"/>
                  </a:lnTo>
                  <a:lnTo>
                    <a:pt x="17654214" y="36070"/>
                  </a:lnTo>
                  <a:lnTo>
                    <a:pt x="17686676" y="62874"/>
                  </a:lnTo>
                  <a:lnTo>
                    <a:pt x="17713280" y="95550"/>
                  </a:lnTo>
                  <a:lnTo>
                    <a:pt x="17732858" y="132484"/>
                  </a:lnTo>
                  <a:lnTo>
                    <a:pt x="17744944" y="172544"/>
                  </a:lnTo>
                  <a:lnTo>
                    <a:pt x="17749076" y="214599"/>
                  </a:lnTo>
                  <a:lnTo>
                    <a:pt x="17749076" y="1072947"/>
                  </a:lnTo>
                  <a:lnTo>
                    <a:pt x="17743449" y="1122145"/>
                  </a:lnTo>
                  <a:lnTo>
                    <a:pt x="17727418" y="1167309"/>
                  </a:lnTo>
                  <a:lnTo>
                    <a:pt x="17702263" y="1207150"/>
                  </a:lnTo>
                  <a:lnTo>
                    <a:pt x="17669263" y="1240380"/>
                  </a:lnTo>
                  <a:lnTo>
                    <a:pt x="17629696" y="1265711"/>
                  </a:lnTo>
                  <a:lnTo>
                    <a:pt x="17584841" y="1281854"/>
                  </a:lnTo>
                  <a:lnTo>
                    <a:pt x="17535977" y="1287522"/>
                  </a:lnTo>
                  <a:lnTo>
                    <a:pt x="213117" y="1287522"/>
                  </a:lnTo>
                  <a:lnTo>
                    <a:pt x="164251" y="1281854"/>
                  </a:lnTo>
                  <a:lnTo>
                    <a:pt x="119394" y="1265711"/>
                  </a:lnTo>
                  <a:lnTo>
                    <a:pt x="79823" y="1240380"/>
                  </a:lnTo>
                  <a:lnTo>
                    <a:pt x="46819" y="1207150"/>
                  </a:lnTo>
                  <a:lnTo>
                    <a:pt x="21661" y="1167309"/>
                  </a:lnTo>
                  <a:lnTo>
                    <a:pt x="5628" y="1122145"/>
                  </a:lnTo>
                  <a:lnTo>
                    <a:pt x="0" y="1072947"/>
                  </a:lnTo>
                  <a:lnTo>
                    <a:pt x="0" y="214599"/>
                  </a:lnTo>
                  <a:close/>
                </a:path>
              </a:pathLst>
            </a:custGeom>
            <a:ln w="9524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6396" y="5054189"/>
              <a:ext cx="8418195" cy="800735"/>
            </a:xfrm>
            <a:custGeom>
              <a:avLst/>
              <a:gdLst/>
              <a:ahLst/>
              <a:cxnLst/>
              <a:rect l="l" t="t" r="r" b="b"/>
              <a:pathLst>
                <a:path w="8418195" h="800735">
                  <a:moveTo>
                    <a:pt x="0" y="0"/>
                  </a:moveTo>
                  <a:lnTo>
                    <a:pt x="8417983" y="0"/>
                  </a:lnTo>
                  <a:lnTo>
                    <a:pt x="8417983" y="800398"/>
                  </a:lnTo>
                  <a:lnTo>
                    <a:pt x="0" y="8003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2250" y="3396403"/>
            <a:ext cx="175164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5" dirty="0">
                <a:solidFill>
                  <a:srgbClr val="212121"/>
                </a:solidFill>
                <a:latin typeface="Lato"/>
                <a:cs typeface="Lato"/>
              </a:rPr>
              <a:t>Text</a:t>
            </a:r>
            <a:r>
              <a:rPr sz="1600" spc="-8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Lato"/>
                <a:cs typeface="Lato"/>
              </a:rPr>
              <a:t>summarization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7162" y="3671643"/>
            <a:ext cx="8879523" cy="587375"/>
            <a:chOff x="234324" y="7343285"/>
            <a:chExt cx="17759045" cy="117475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9" y="7398509"/>
              <a:ext cx="17739564" cy="11093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9087" y="7393735"/>
              <a:ext cx="17749520" cy="1119505"/>
            </a:xfrm>
            <a:custGeom>
              <a:avLst/>
              <a:gdLst/>
              <a:ahLst/>
              <a:cxnLst/>
              <a:rect l="l" t="t" r="r" b="b"/>
              <a:pathLst>
                <a:path w="17749520" h="1119504">
                  <a:moveTo>
                    <a:pt x="0" y="186499"/>
                  </a:moveTo>
                  <a:lnTo>
                    <a:pt x="6608" y="136921"/>
                  </a:lnTo>
                  <a:lnTo>
                    <a:pt x="25258" y="92370"/>
                  </a:lnTo>
                  <a:lnTo>
                    <a:pt x="54185" y="54624"/>
                  </a:lnTo>
                  <a:lnTo>
                    <a:pt x="91627" y="25462"/>
                  </a:lnTo>
                  <a:lnTo>
                    <a:pt x="135820" y="6662"/>
                  </a:lnTo>
                  <a:lnTo>
                    <a:pt x="185002" y="0"/>
                  </a:lnTo>
                  <a:lnTo>
                    <a:pt x="17564077" y="0"/>
                  </a:lnTo>
                  <a:lnTo>
                    <a:pt x="17634880" y="14196"/>
                  </a:lnTo>
                  <a:lnTo>
                    <a:pt x="17694901" y="54624"/>
                  </a:lnTo>
                  <a:lnTo>
                    <a:pt x="17735001" y="115124"/>
                  </a:lnTo>
                  <a:lnTo>
                    <a:pt x="17749076" y="186499"/>
                  </a:lnTo>
                  <a:lnTo>
                    <a:pt x="17749076" y="932423"/>
                  </a:lnTo>
                  <a:lnTo>
                    <a:pt x="17742468" y="982001"/>
                  </a:lnTo>
                  <a:lnTo>
                    <a:pt x="17723819" y="1026552"/>
                  </a:lnTo>
                  <a:lnTo>
                    <a:pt x="17694892" y="1064297"/>
                  </a:lnTo>
                  <a:lnTo>
                    <a:pt x="17657451" y="1093459"/>
                  </a:lnTo>
                  <a:lnTo>
                    <a:pt x="17613258" y="1112260"/>
                  </a:lnTo>
                  <a:lnTo>
                    <a:pt x="17564077" y="1118922"/>
                  </a:lnTo>
                  <a:lnTo>
                    <a:pt x="185002" y="1118922"/>
                  </a:lnTo>
                  <a:lnTo>
                    <a:pt x="135820" y="1112260"/>
                  </a:lnTo>
                  <a:lnTo>
                    <a:pt x="91627" y="1093459"/>
                  </a:lnTo>
                  <a:lnTo>
                    <a:pt x="54185" y="1064297"/>
                  </a:lnTo>
                  <a:lnTo>
                    <a:pt x="25258" y="1026552"/>
                  </a:lnTo>
                  <a:lnTo>
                    <a:pt x="6608" y="982001"/>
                  </a:lnTo>
                  <a:lnTo>
                    <a:pt x="0" y="932423"/>
                  </a:lnTo>
                  <a:lnTo>
                    <a:pt x="0" y="186499"/>
                  </a:lnTo>
                  <a:close/>
                </a:path>
              </a:pathLst>
            </a:custGeom>
            <a:ln w="9524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6296" y="7362335"/>
              <a:ext cx="12296140" cy="800735"/>
            </a:xfrm>
            <a:custGeom>
              <a:avLst/>
              <a:gdLst/>
              <a:ahLst/>
              <a:cxnLst/>
              <a:rect l="l" t="t" r="r" b="b"/>
              <a:pathLst>
                <a:path w="12296140" h="800734">
                  <a:moveTo>
                    <a:pt x="0" y="0"/>
                  </a:moveTo>
                  <a:lnTo>
                    <a:pt x="12295775" y="0"/>
                  </a:lnTo>
                  <a:lnTo>
                    <a:pt x="12295775" y="800398"/>
                  </a:lnTo>
                  <a:lnTo>
                    <a:pt x="0" y="8003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8" name="object 18"/>
          <p:cNvSpPr/>
          <p:nvPr/>
        </p:nvSpPr>
        <p:spPr>
          <a:xfrm>
            <a:off x="5328989" y="1079298"/>
            <a:ext cx="3170555" cy="400368"/>
          </a:xfrm>
          <a:custGeom>
            <a:avLst/>
            <a:gdLst/>
            <a:ahLst/>
            <a:cxnLst/>
            <a:rect l="l" t="t" r="r" b="b"/>
            <a:pathLst>
              <a:path w="6341109" h="800735">
                <a:moveTo>
                  <a:pt x="0" y="0"/>
                </a:moveTo>
                <a:lnTo>
                  <a:pt x="6340787" y="0"/>
                </a:lnTo>
                <a:lnTo>
                  <a:pt x="6340787" y="800398"/>
                </a:lnTo>
                <a:lnTo>
                  <a:pt x="0" y="8003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22" y="1813273"/>
            <a:ext cx="841972" cy="841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344" y="1417126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4619" y="3067481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 txBox="1"/>
          <p:nvPr/>
        </p:nvSpPr>
        <p:spPr>
          <a:xfrm>
            <a:off x="3085108" y="3145528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3813" y="3384268"/>
            <a:ext cx="76581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Validation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4619" y="3785630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9" name="object 9"/>
          <p:cNvSpPr txBox="1"/>
          <p:nvPr/>
        </p:nvSpPr>
        <p:spPr>
          <a:xfrm>
            <a:off x="3085108" y="3863673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897" y="4100237"/>
            <a:ext cx="31210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Test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4619" y="1813271"/>
            <a:ext cx="3803015" cy="1108393"/>
          </a:xfrm>
          <a:custGeom>
            <a:avLst/>
            <a:gdLst/>
            <a:ahLst/>
            <a:cxnLst/>
            <a:rect l="l" t="t" r="r" b="b"/>
            <a:pathLst>
              <a:path w="7606030" h="2216785">
                <a:moveTo>
                  <a:pt x="0" y="0"/>
                </a:moveTo>
                <a:lnTo>
                  <a:pt x="7605584" y="0"/>
                </a:lnTo>
                <a:lnTo>
                  <a:pt x="7605584" y="2216395"/>
                </a:lnTo>
                <a:lnTo>
                  <a:pt x="0" y="22163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3085108" y="1891312"/>
            <a:ext cx="256667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4491" y="2666128"/>
            <a:ext cx="60515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 sz="13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8758" y="1417126"/>
            <a:ext cx="103441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r>
              <a:rPr sz="1300" b="1" spc="-6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splits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57286" y="1797790"/>
            <a:ext cx="1474470" cy="1471295"/>
            <a:chOff x="7514572" y="3595580"/>
            <a:chExt cx="2948940" cy="2942590"/>
          </a:xfrm>
        </p:grpSpPr>
        <p:sp>
          <p:nvSpPr>
            <p:cNvPr id="4" name="object 4"/>
            <p:cNvSpPr/>
            <p:nvPr/>
          </p:nvSpPr>
          <p:spPr>
            <a:xfrm>
              <a:off x="7519335" y="3600342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3" y="873"/>
                  </a:lnTo>
                  <a:lnTo>
                    <a:pt x="1570647" y="3482"/>
                  </a:lnTo>
                  <a:lnTo>
                    <a:pt x="1620900" y="7810"/>
                  </a:lnTo>
                  <a:lnTo>
                    <a:pt x="1670849" y="13840"/>
                  </a:lnTo>
                  <a:lnTo>
                    <a:pt x="1720455" y="21555"/>
                  </a:lnTo>
                  <a:lnTo>
                    <a:pt x="1769677" y="30938"/>
                  </a:lnTo>
                  <a:lnTo>
                    <a:pt x="1818475" y="41974"/>
                  </a:lnTo>
                  <a:lnTo>
                    <a:pt x="1866807" y="54644"/>
                  </a:lnTo>
                  <a:lnTo>
                    <a:pt x="1914634" y="68933"/>
                  </a:lnTo>
                  <a:lnTo>
                    <a:pt x="1961915" y="84823"/>
                  </a:lnTo>
                  <a:lnTo>
                    <a:pt x="2008609" y="102298"/>
                  </a:lnTo>
                  <a:lnTo>
                    <a:pt x="2054676" y="121341"/>
                  </a:lnTo>
                  <a:lnTo>
                    <a:pt x="2100075" y="141934"/>
                  </a:lnTo>
                  <a:lnTo>
                    <a:pt x="2144766" y="164063"/>
                  </a:lnTo>
                  <a:lnTo>
                    <a:pt x="2188708" y="187709"/>
                  </a:lnTo>
                  <a:lnTo>
                    <a:pt x="2231861" y="212855"/>
                  </a:lnTo>
                  <a:lnTo>
                    <a:pt x="2274183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4" y="360515"/>
                  </a:lnTo>
                  <a:lnTo>
                    <a:pt x="2471928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6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7" y="2140293"/>
                  </a:lnTo>
                  <a:lnTo>
                    <a:pt x="2753222" y="2180278"/>
                  </a:lnTo>
                  <a:lnTo>
                    <a:pt x="2730467" y="2219509"/>
                  </a:lnTo>
                  <a:lnTo>
                    <a:pt x="2706544" y="2257961"/>
                  </a:lnTo>
                  <a:lnTo>
                    <a:pt x="2681477" y="2295611"/>
                  </a:lnTo>
                  <a:lnTo>
                    <a:pt x="2655292" y="2332434"/>
                  </a:lnTo>
                  <a:lnTo>
                    <a:pt x="2628012" y="2368405"/>
                  </a:lnTo>
                  <a:lnTo>
                    <a:pt x="2599661" y="2403502"/>
                  </a:lnTo>
                  <a:lnTo>
                    <a:pt x="2570263" y="2437699"/>
                  </a:lnTo>
                  <a:lnTo>
                    <a:pt x="2539843" y="2470972"/>
                  </a:lnTo>
                  <a:lnTo>
                    <a:pt x="2508426" y="2503298"/>
                  </a:lnTo>
                  <a:lnTo>
                    <a:pt x="2476034" y="2534652"/>
                  </a:lnTo>
                  <a:lnTo>
                    <a:pt x="2442693" y="2565009"/>
                  </a:lnTo>
                  <a:lnTo>
                    <a:pt x="2408426" y="2594347"/>
                  </a:lnTo>
                  <a:lnTo>
                    <a:pt x="2373258" y="2622640"/>
                  </a:lnTo>
                  <a:lnTo>
                    <a:pt x="2337213" y="2649865"/>
                  </a:lnTo>
                  <a:lnTo>
                    <a:pt x="2300315" y="2675998"/>
                  </a:lnTo>
                  <a:lnTo>
                    <a:pt x="2262589" y="2701013"/>
                  </a:lnTo>
                  <a:lnTo>
                    <a:pt x="2224058" y="2724888"/>
                  </a:lnTo>
                  <a:lnTo>
                    <a:pt x="2184747" y="2747598"/>
                  </a:lnTo>
                  <a:lnTo>
                    <a:pt x="2144679" y="2769118"/>
                  </a:lnTo>
                  <a:lnTo>
                    <a:pt x="2103880" y="2789425"/>
                  </a:lnTo>
                  <a:lnTo>
                    <a:pt x="2062373" y="2808494"/>
                  </a:lnTo>
                  <a:lnTo>
                    <a:pt x="2020183" y="2826302"/>
                  </a:lnTo>
                  <a:lnTo>
                    <a:pt x="1977333" y="2842824"/>
                  </a:lnTo>
                  <a:lnTo>
                    <a:pt x="1933848" y="2858036"/>
                  </a:lnTo>
                  <a:lnTo>
                    <a:pt x="1889753" y="2871914"/>
                  </a:lnTo>
                  <a:lnTo>
                    <a:pt x="1845071" y="2884434"/>
                  </a:lnTo>
                  <a:lnTo>
                    <a:pt x="1799826" y="2895571"/>
                  </a:lnTo>
                  <a:lnTo>
                    <a:pt x="1754043" y="2905301"/>
                  </a:lnTo>
                  <a:lnTo>
                    <a:pt x="1707746" y="2913601"/>
                  </a:lnTo>
                  <a:lnTo>
                    <a:pt x="1660959" y="2920446"/>
                  </a:lnTo>
                  <a:lnTo>
                    <a:pt x="1613706" y="2925812"/>
                  </a:lnTo>
                  <a:lnTo>
                    <a:pt x="1566012" y="2929675"/>
                  </a:lnTo>
                  <a:lnTo>
                    <a:pt x="1517901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19334" y="3600342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3" y="873"/>
                  </a:lnTo>
                  <a:lnTo>
                    <a:pt x="1570647" y="3482"/>
                  </a:lnTo>
                  <a:lnTo>
                    <a:pt x="1620899" y="7810"/>
                  </a:lnTo>
                  <a:lnTo>
                    <a:pt x="1670849" y="13840"/>
                  </a:lnTo>
                  <a:lnTo>
                    <a:pt x="1720455" y="21555"/>
                  </a:lnTo>
                  <a:lnTo>
                    <a:pt x="1769677" y="30938"/>
                  </a:lnTo>
                  <a:lnTo>
                    <a:pt x="1818475" y="41974"/>
                  </a:lnTo>
                  <a:lnTo>
                    <a:pt x="1866807" y="54644"/>
                  </a:lnTo>
                  <a:lnTo>
                    <a:pt x="1914634" y="68933"/>
                  </a:lnTo>
                  <a:lnTo>
                    <a:pt x="1961915" y="84823"/>
                  </a:lnTo>
                  <a:lnTo>
                    <a:pt x="2008609" y="102298"/>
                  </a:lnTo>
                  <a:lnTo>
                    <a:pt x="2054676" y="121341"/>
                  </a:lnTo>
                  <a:lnTo>
                    <a:pt x="2100075" y="141934"/>
                  </a:lnTo>
                  <a:lnTo>
                    <a:pt x="2144766" y="164063"/>
                  </a:lnTo>
                  <a:lnTo>
                    <a:pt x="2188708" y="187709"/>
                  </a:lnTo>
                  <a:lnTo>
                    <a:pt x="2231861" y="212855"/>
                  </a:lnTo>
                  <a:lnTo>
                    <a:pt x="2274183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3" y="360515"/>
                  </a:lnTo>
                  <a:lnTo>
                    <a:pt x="2471928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5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6" y="2140292"/>
                  </a:lnTo>
                  <a:lnTo>
                    <a:pt x="2753222" y="2180278"/>
                  </a:lnTo>
                  <a:lnTo>
                    <a:pt x="2730467" y="2219509"/>
                  </a:lnTo>
                  <a:lnTo>
                    <a:pt x="2706544" y="2257961"/>
                  </a:lnTo>
                  <a:lnTo>
                    <a:pt x="2681477" y="2295611"/>
                  </a:lnTo>
                  <a:lnTo>
                    <a:pt x="2655292" y="2332434"/>
                  </a:lnTo>
                  <a:lnTo>
                    <a:pt x="2628011" y="2368405"/>
                  </a:lnTo>
                  <a:lnTo>
                    <a:pt x="2599660" y="2403502"/>
                  </a:lnTo>
                  <a:lnTo>
                    <a:pt x="2570263" y="2437698"/>
                  </a:lnTo>
                  <a:lnTo>
                    <a:pt x="2539843" y="2470972"/>
                  </a:lnTo>
                  <a:lnTo>
                    <a:pt x="2508426" y="2503298"/>
                  </a:lnTo>
                  <a:lnTo>
                    <a:pt x="2476034" y="2534651"/>
                  </a:lnTo>
                  <a:lnTo>
                    <a:pt x="2442693" y="2565009"/>
                  </a:lnTo>
                  <a:lnTo>
                    <a:pt x="2408426" y="2594347"/>
                  </a:lnTo>
                  <a:lnTo>
                    <a:pt x="2373258" y="2622640"/>
                  </a:lnTo>
                  <a:lnTo>
                    <a:pt x="2337213" y="2649865"/>
                  </a:lnTo>
                  <a:lnTo>
                    <a:pt x="2300315" y="2675998"/>
                  </a:lnTo>
                  <a:lnTo>
                    <a:pt x="2262589" y="2701013"/>
                  </a:lnTo>
                  <a:lnTo>
                    <a:pt x="2224058" y="2724888"/>
                  </a:lnTo>
                  <a:lnTo>
                    <a:pt x="2184746" y="2747598"/>
                  </a:lnTo>
                  <a:lnTo>
                    <a:pt x="2144679" y="2769118"/>
                  </a:lnTo>
                  <a:lnTo>
                    <a:pt x="2103880" y="2789425"/>
                  </a:lnTo>
                  <a:lnTo>
                    <a:pt x="2062373" y="2808494"/>
                  </a:lnTo>
                  <a:lnTo>
                    <a:pt x="2020183" y="2826302"/>
                  </a:lnTo>
                  <a:lnTo>
                    <a:pt x="1977333" y="2842824"/>
                  </a:lnTo>
                  <a:lnTo>
                    <a:pt x="1933848" y="2858036"/>
                  </a:lnTo>
                  <a:lnTo>
                    <a:pt x="1889753" y="2871914"/>
                  </a:lnTo>
                  <a:lnTo>
                    <a:pt x="1845071" y="2884434"/>
                  </a:lnTo>
                  <a:lnTo>
                    <a:pt x="1799826" y="2895571"/>
                  </a:lnTo>
                  <a:lnTo>
                    <a:pt x="1754043" y="2905301"/>
                  </a:lnTo>
                  <a:lnTo>
                    <a:pt x="1707746" y="2913601"/>
                  </a:lnTo>
                  <a:lnTo>
                    <a:pt x="1660959" y="2920446"/>
                  </a:lnTo>
                  <a:lnTo>
                    <a:pt x="1613706" y="2925812"/>
                  </a:lnTo>
                  <a:lnTo>
                    <a:pt x="1566012" y="2929674"/>
                  </a:lnTo>
                  <a:lnTo>
                    <a:pt x="1517901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05145" y="2241650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9502" y="1417707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4650" y="1202773"/>
            <a:ext cx="2607310" cy="1046798"/>
          </a:xfrm>
          <a:custGeom>
            <a:avLst/>
            <a:gdLst/>
            <a:ahLst/>
            <a:cxnLst/>
            <a:rect l="l" t="t" r="r" b="b"/>
            <a:pathLst>
              <a:path w="5214619" h="2093595">
                <a:moveTo>
                  <a:pt x="5214589" y="2093395"/>
                </a:moveTo>
                <a:lnTo>
                  <a:pt x="0" y="2093395"/>
                </a:lnTo>
                <a:lnTo>
                  <a:pt x="0" y="0"/>
                </a:lnTo>
                <a:lnTo>
                  <a:pt x="5214589" y="0"/>
                </a:lnTo>
                <a:lnTo>
                  <a:pt x="5214589" y="2093395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9" name="object 9"/>
          <p:cNvSpPr txBox="1"/>
          <p:nvPr/>
        </p:nvSpPr>
        <p:spPr>
          <a:xfrm>
            <a:off x="5884650" y="1202773"/>
            <a:ext cx="2607310" cy="95859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Neutral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8814" y="916056"/>
            <a:ext cx="124714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sz="1300"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completion: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814" y="2473904"/>
            <a:ext cx="45561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Label:</a:t>
            </a:r>
            <a:endParaRPr sz="13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84650" y="2760619"/>
            <a:ext cx="2607310" cy="1046798"/>
          </a:xfrm>
          <a:custGeom>
            <a:avLst/>
            <a:gdLst/>
            <a:ahLst/>
            <a:cxnLst/>
            <a:rect l="l" t="t" r="r" b="b"/>
            <a:pathLst>
              <a:path w="5214619" h="2093595">
                <a:moveTo>
                  <a:pt x="5214589" y="2093395"/>
                </a:moveTo>
                <a:lnTo>
                  <a:pt x="0" y="2093395"/>
                </a:lnTo>
                <a:lnTo>
                  <a:pt x="0" y="0"/>
                </a:lnTo>
                <a:lnTo>
                  <a:pt x="5214589" y="0"/>
                </a:lnTo>
                <a:lnTo>
                  <a:pt x="5214589" y="2093395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5884650" y="2760619"/>
            <a:ext cx="2607310" cy="95859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74938" y="1898584"/>
            <a:ext cx="2607310" cy="307975"/>
          </a:xfrm>
          <a:custGeom>
            <a:avLst/>
            <a:gdLst/>
            <a:ahLst/>
            <a:cxnLst/>
            <a:rect l="l" t="t" r="r" b="b"/>
            <a:pathLst>
              <a:path w="5214619" h="615950">
                <a:moveTo>
                  <a:pt x="0" y="31449"/>
                </a:moveTo>
                <a:lnTo>
                  <a:pt x="2470" y="19205"/>
                </a:lnTo>
                <a:lnTo>
                  <a:pt x="9209" y="9209"/>
                </a:lnTo>
                <a:lnTo>
                  <a:pt x="19205" y="2470"/>
                </a:lnTo>
                <a:lnTo>
                  <a:pt x="31449" y="0"/>
                </a:lnTo>
                <a:lnTo>
                  <a:pt x="5183139" y="0"/>
                </a:lnTo>
                <a:lnTo>
                  <a:pt x="5191489" y="0"/>
                </a:lnTo>
                <a:lnTo>
                  <a:pt x="5199489" y="3324"/>
                </a:lnTo>
                <a:lnTo>
                  <a:pt x="5205389" y="9224"/>
                </a:lnTo>
                <a:lnTo>
                  <a:pt x="5211289" y="15099"/>
                </a:lnTo>
                <a:lnTo>
                  <a:pt x="5214589" y="23099"/>
                </a:lnTo>
                <a:lnTo>
                  <a:pt x="5214589" y="31449"/>
                </a:lnTo>
                <a:lnTo>
                  <a:pt x="5214589" y="584148"/>
                </a:lnTo>
                <a:lnTo>
                  <a:pt x="5212118" y="596392"/>
                </a:lnTo>
                <a:lnTo>
                  <a:pt x="5205380" y="606389"/>
                </a:lnTo>
                <a:lnTo>
                  <a:pt x="5195383" y="613128"/>
                </a:lnTo>
                <a:lnTo>
                  <a:pt x="5183139" y="615598"/>
                </a:lnTo>
                <a:lnTo>
                  <a:pt x="31449" y="615598"/>
                </a:lnTo>
                <a:lnTo>
                  <a:pt x="19205" y="613128"/>
                </a:lnTo>
                <a:lnTo>
                  <a:pt x="9209" y="606389"/>
                </a:lnTo>
                <a:lnTo>
                  <a:pt x="2470" y="596392"/>
                </a:lnTo>
                <a:lnTo>
                  <a:pt x="0" y="584148"/>
                </a:lnTo>
                <a:lnTo>
                  <a:pt x="0" y="31449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6" name="object 16"/>
          <p:cNvSpPr/>
          <p:nvPr/>
        </p:nvSpPr>
        <p:spPr>
          <a:xfrm>
            <a:off x="5886963" y="3449406"/>
            <a:ext cx="2607310" cy="307975"/>
          </a:xfrm>
          <a:custGeom>
            <a:avLst/>
            <a:gdLst/>
            <a:ahLst/>
            <a:cxnLst/>
            <a:rect l="l" t="t" r="r" b="b"/>
            <a:pathLst>
              <a:path w="5214619" h="615950">
                <a:moveTo>
                  <a:pt x="0" y="31424"/>
                </a:moveTo>
                <a:lnTo>
                  <a:pt x="2470" y="19195"/>
                </a:lnTo>
                <a:lnTo>
                  <a:pt x="9206" y="9206"/>
                </a:lnTo>
                <a:lnTo>
                  <a:pt x="19195" y="2470"/>
                </a:lnTo>
                <a:lnTo>
                  <a:pt x="31424" y="0"/>
                </a:lnTo>
                <a:lnTo>
                  <a:pt x="5183139" y="0"/>
                </a:lnTo>
                <a:lnTo>
                  <a:pt x="5191464" y="0"/>
                </a:lnTo>
                <a:lnTo>
                  <a:pt x="5199464" y="3299"/>
                </a:lnTo>
                <a:lnTo>
                  <a:pt x="5205364" y="9199"/>
                </a:lnTo>
                <a:lnTo>
                  <a:pt x="5211264" y="15099"/>
                </a:lnTo>
                <a:lnTo>
                  <a:pt x="5214589" y="23099"/>
                </a:lnTo>
                <a:lnTo>
                  <a:pt x="5214589" y="31424"/>
                </a:lnTo>
                <a:lnTo>
                  <a:pt x="5214589" y="584148"/>
                </a:lnTo>
                <a:lnTo>
                  <a:pt x="5212115" y="596382"/>
                </a:lnTo>
                <a:lnTo>
                  <a:pt x="5205370" y="606380"/>
                </a:lnTo>
                <a:lnTo>
                  <a:pt x="5195373" y="613124"/>
                </a:lnTo>
                <a:lnTo>
                  <a:pt x="5183139" y="615598"/>
                </a:lnTo>
                <a:lnTo>
                  <a:pt x="31424" y="615598"/>
                </a:lnTo>
                <a:lnTo>
                  <a:pt x="19195" y="613124"/>
                </a:lnTo>
                <a:lnTo>
                  <a:pt x="9206" y="606380"/>
                </a:lnTo>
                <a:lnTo>
                  <a:pt x="2470" y="596382"/>
                </a:lnTo>
                <a:lnTo>
                  <a:pt x="0" y="584148"/>
                </a:lnTo>
                <a:lnTo>
                  <a:pt x="0" y="3142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7" name="object 17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35905" y="1685084"/>
            <a:ext cx="2230755" cy="889318"/>
            <a:chOff x="7271810" y="3370168"/>
            <a:chExt cx="4461510" cy="177863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1810" y="4984765"/>
              <a:ext cx="210999" cy="1639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458128" y="3452143"/>
              <a:ext cx="1083310" cy="1614805"/>
            </a:xfrm>
            <a:custGeom>
              <a:avLst/>
              <a:gdLst/>
              <a:ahLst/>
              <a:cxnLst/>
              <a:rect l="l" t="t" r="r" b="b"/>
              <a:pathLst>
                <a:path w="1083309" h="1614804">
                  <a:moveTo>
                    <a:pt x="0" y="1614596"/>
                  </a:moveTo>
                  <a:lnTo>
                    <a:pt x="655598" y="1614596"/>
                  </a:lnTo>
                  <a:lnTo>
                    <a:pt x="655598" y="0"/>
                  </a:lnTo>
                  <a:lnTo>
                    <a:pt x="10826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1776" y="3370168"/>
              <a:ext cx="211024" cy="16394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55397" y="1815085"/>
            <a:ext cx="842010" cy="1125220"/>
            <a:chOff x="2710794" y="3630170"/>
            <a:chExt cx="1684020" cy="2250440"/>
          </a:xfrm>
        </p:grpSpPr>
        <p:sp>
          <p:nvSpPr>
            <p:cNvPr id="23" name="object 23"/>
            <p:cNvSpPr/>
            <p:nvPr/>
          </p:nvSpPr>
          <p:spPr>
            <a:xfrm>
              <a:off x="3552767" y="5235064"/>
              <a:ext cx="0" cy="453390"/>
            </a:xfrm>
            <a:custGeom>
              <a:avLst/>
              <a:gdLst/>
              <a:ahLst/>
              <a:cxnLst/>
              <a:rect l="l" t="t" r="r" b="b"/>
              <a:pathLst>
                <a:path h="453389">
                  <a:moveTo>
                    <a:pt x="0" y="0"/>
                  </a:moveTo>
                  <a:lnTo>
                    <a:pt x="0" y="453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793" y="5669313"/>
              <a:ext cx="163974" cy="2109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0794" y="3630170"/>
              <a:ext cx="1683944" cy="168394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06825" y="1417707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409135"/>
              </p:ext>
            </p:extLst>
          </p:nvPr>
        </p:nvGraphicFramePr>
        <p:xfrm>
          <a:off x="494405" y="2523845"/>
          <a:ext cx="3148330" cy="1782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7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007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7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1300" b="1" spc="-10" dirty="0">
                          <a:solidFill>
                            <a:srgbClr val="FF00FF"/>
                          </a:solidFill>
                          <a:latin typeface="Lato"/>
                          <a:cs typeface="Lato"/>
                        </a:rPr>
                        <a:t>Prompt:</a:t>
                      </a:r>
                      <a:endParaRPr sz="1300" dirty="0">
                        <a:latin typeface="Lato"/>
                        <a:cs typeface="Lato"/>
                      </a:endParaRPr>
                    </a:p>
                  </a:txBody>
                  <a:tcPr marL="0" marR="0" marT="125095" marB="0">
                    <a:lnR w="38100">
                      <a:solidFill>
                        <a:srgbClr val="595959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95959"/>
                      </a:solidFill>
                      <a:prstDash val="solid"/>
                    </a:lnL>
                    <a:lnT w="38100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240">
                <a:tc rowSpan="2">
                  <a:txBody>
                    <a:bodyPr/>
                    <a:lstStyle/>
                    <a:p>
                      <a:pPr marL="180340" marR="544830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400" b="1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Classify</a:t>
                      </a:r>
                      <a:r>
                        <a:rPr sz="1400" b="1" spc="-40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400" b="1" spc="-30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review: </a:t>
                      </a:r>
                      <a:r>
                        <a:rPr sz="1400" b="1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400" b="1" spc="-30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loved</a:t>
                      </a:r>
                      <a:r>
                        <a:rPr sz="1400" b="1" spc="-15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400" b="1" spc="-15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DVD!</a:t>
                      </a:r>
                      <a:endParaRPr sz="14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Sentiment:</a:t>
                      </a:r>
                      <a:endParaRPr sz="1400" dirty="0">
                        <a:latin typeface="Courier New"/>
                        <a:cs typeface="Courier New"/>
                      </a:endParaRPr>
                    </a:p>
                  </a:txBody>
                  <a:tcPr marL="0" marR="0" marT="8318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B w="38100">
                      <a:solidFill>
                        <a:srgbClr val="59595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95959"/>
                      </a:solidFill>
                      <a:prstDash val="solid"/>
                    </a:lnL>
                    <a:lnT w="38100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2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637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381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5632" y="1998468"/>
            <a:ext cx="4712970" cy="1681229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 indent="759460" algn="ctr">
              <a:spcBef>
                <a:spcPts val="50"/>
              </a:spcBef>
            </a:pPr>
            <a:r>
              <a:rPr sz="3600" dirty="0"/>
              <a:t>Generative</a:t>
            </a:r>
            <a:r>
              <a:rPr sz="3600" spc="-213" dirty="0"/>
              <a:t> </a:t>
            </a:r>
            <a:r>
              <a:rPr sz="3600" spc="50" dirty="0"/>
              <a:t>AI</a:t>
            </a:r>
            <a:r>
              <a:rPr sz="3600" spc="-210" dirty="0"/>
              <a:t> </a:t>
            </a:r>
            <a:r>
              <a:rPr sz="3600" spc="-25" dirty="0"/>
              <a:t>&amp; </a:t>
            </a:r>
            <a:r>
              <a:rPr sz="3600" dirty="0"/>
              <a:t>Large</a:t>
            </a:r>
            <a:r>
              <a:rPr sz="3600" spc="-170" dirty="0"/>
              <a:t> </a:t>
            </a:r>
            <a:r>
              <a:rPr sz="3600" spc="-23" dirty="0"/>
              <a:t>Language</a:t>
            </a:r>
            <a:r>
              <a:rPr sz="3600" spc="-170" dirty="0"/>
              <a:t> </a:t>
            </a:r>
            <a:r>
              <a:rPr sz="3600" spc="-5" dirty="0"/>
              <a:t>Models</a:t>
            </a:r>
            <a:br>
              <a:rPr lang="en-PT" sz="3600" spc="-5" dirty="0"/>
            </a:br>
            <a:r>
              <a:rPr lang="en-PT" sz="3600" spc="-5" dirty="0"/>
              <a:t>III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57286" y="1797790"/>
            <a:ext cx="1474470" cy="1471295"/>
            <a:chOff x="7514572" y="3595580"/>
            <a:chExt cx="2948940" cy="2942590"/>
          </a:xfrm>
        </p:grpSpPr>
        <p:sp>
          <p:nvSpPr>
            <p:cNvPr id="4" name="object 4"/>
            <p:cNvSpPr/>
            <p:nvPr/>
          </p:nvSpPr>
          <p:spPr>
            <a:xfrm>
              <a:off x="7519335" y="3600342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3" y="873"/>
                  </a:lnTo>
                  <a:lnTo>
                    <a:pt x="1570647" y="3482"/>
                  </a:lnTo>
                  <a:lnTo>
                    <a:pt x="1620900" y="7810"/>
                  </a:lnTo>
                  <a:lnTo>
                    <a:pt x="1670849" y="13840"/>
                  </a:lnTo>
                  <a:lnTo>
                    <a:pt x="1720455" y="21555"/>
                  </a:lnTo>
                  <a:lnTo>
                    <a:pt x="1769677" y="30938"/>
                  </a:lnTo>
                  <a:lnTo>
                    <a:pt x="1818475" y="41974"/>
                  </a:lnTo>
                  <a:lnTo>
                    <a:pt x="1866807" y="54644"/>
                  </a:lnTo>
                  <a:lnTo>
                    <a:pt x="1914634" y="68933"/>
                  </a:lnTo>
                  <a:lnTo>
                    <a:pt x="1961915" y="84823"/>
                  </a:lnTo>
                  <a:lnTo>
                    <a:pt x="2008609" y="102298"/>
                  </a:lnTo>
                  <a:lnTo>
                    <a:pt x="2054676" y="121341"/>
                  </a:lnTo>
                  <a:lnTo>
                    <a:pt x="2100075" y="141934"/>
                  </a:lnTo>
                  <a:lnTo>
                    <a:pt x="2144766" y="164063"/>
                  </a:lnTo>
                  <a:lnTo>
                    <a:pt x="2188708" y="187709"/>
                  </a:lnTo>
                  <a:lnTo>
                    <a:pt x="2231861" y="212855"/>
                  </a:lnTo>
                  <a:lnTo>
                    <a:pt x="2274183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4" y="360515"/>
                  </a:lnTo>
                  <a:lnTo>
                    <a:pt x="2471928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6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7" y="2140293"/>
                  </a:lnTo>
                  <a:lnTo>
                    <a:pt x="2753222" y="2180278"/>
                  </a:lnTo>
                  <a:lnTo>
                    <a:pt x="2730467" y="2219509"/>
                  </a:lnTo>
                  <a:lnTo>
                    <a:pt x="2706544" y="2257961"/>
                  </a:lnTo>
                  <a:lnTo>
                    <a:pt x="2681477" y="2295611"/>
                  </a:lnTo>
                  <a:lnTo>
                    <a:pt x="2655292" y="2332434"/>
                  </a:lnTo>
                  <a:lnTo>
                    <a:pt x="2628012" y="2368405"/>
                  </a:lnTo>
                  <a:lnTo>
                    <a:pt x="2599661" y="2403502"/>
                  </a:lnTo>
                  <a:lnTo>
                    <a:pt x="2570263" y="2437699"/>
                  </a:lnTo>
                  <a:lnTo>
                    <a:pt x="2539843" y="2470972"/>
                  </a:lnTo>
                  <a:lnTo>
                    <a:pt x="2508426" y="2503298"/>
                  </a:lnTo>
                  <a:lnTo>
                    <a:pt x="2476034" y="2534652"/>
                  </a:lnTo>
                  <a:lnTo>
                    <a:pt x="2442693" y="2565009"/>
                  </a:lnTo>
                  <a:lnTo>
                    <a:pt x="2408426" y="2594347"/>
                  </a:lnTo>
                  <a:lnTo>
                    <a:pt x="2373258" y="2622640"/>
                  </a:lnTo>
                  <a:lnTo>
                    <a:pt x="2337213" y="2649865"/>
                  </a:lnTo>
                  <a:lnTo>
                    <a:pt x="2300315" y="2675998"/>
                  </a:lnTo>
                  <a:lnTo>
                    <a:pt x="2262589" y="2701013"/>
                  </a:lnTo>
                  <a:lnTo>
                    <a:pt x="2224058" y="2724888"/>
                  </a:lnTo>
                  <a:lnTo>
                    <a:pt x="2184747" y="2747598"/>
                  </a:lnTo>
                  <a:lnTo>
                    <a:pt x="2144679" y="2769118"/>
                  </a:lnTo>
                  <a:lnTo>
                    <a:pt x="2103880" y="2789425"/>
                  </a:lnTo>
                  <a:lnTo>
                    <a:pt x="2062373" y="2808494"/>
                  </a:lnTo>
                  <a:lnTo>
                    <a:pt x="2020183" y="2826302"/>
                  </a:lnTo>
                  <a:lnTo>
                    <a:pt x="1977333" y="2842824"/>
                  </a:lnTo>
                  <a:lnTo>
                    <a:pt x="1933848" y="2858036"/>
                  </a:lnTo>
                  <a:lnTo>
                    <a:pt x="1889753" y="2871914"/>
                  </a:lnTo>
                  <a:lnTo>
                    <a:pt x="1845071" y="2884434"/>
                  </a:lnTo>
                  <a:lnTo>
                    <a:pt x="1799826" y="2895571"/>
                  </a:lnTo>
                  <a:lnTo>
                    <a:pt x="1754043" y="2905301"/>
                  </a:lnTo>
                  <a:lnTo>
                    <a:pt x="1707746" y="2913601"/>
                  </a:lnTo>
                  <a:lnTo>
                    <a:pt x="1660959" y="2920446"/>
                  </a:lnTo>
                  <a:lnTo>
                    <a:pt x="1613706" y="2925812"/>
                  </a:lnTo>
                  <a:lnTo>
                    <a:pt x="1566012" y="2929675"/>
                  </a:lnTo>
                  <a:lnTo>
                    <a:pt x="1517901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19334" y="3600342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3" y="873"/>
                  </a:lnTo>
                  <a:lnTo>
                    <a:pt x="1570647" y="3482"/>
                  </a:lnTo>
                  <a:lnTo>
                    <a:pt x="1620899" y="7810"/>
                  </a:lnTo>
                  <a:lnTo>
                    <a:pt x="1670849" y="13840"/>
                  </a:lnTo>
                  <a:lnTo>
                    <a:pt x="1720455" y="21555"/>
                  </a:lnTo>
                  <a:lnTo>
                    <a:pt x="1769677" y="30938"/>
                  </a:lnTo>
                  <a:lnTo>
                    <a:pt x="1818475" y="41974"/>
                  </a:lnTo>
                  <a:lnTo>
                    <a:pt x="1866807" y="54644"/>
                  </a:lnTo>
                  <a:lnTo>
                    <a:pt x="1914634" y="68933"/>
                  </a:lnTo>
                  <a:lnTo>
                    <a:pt x="1961915" y="84823"/>
                  </a:lnTo>
                  <a:lnTo>
                    <a:pt x="2008609" y="102298"/>
                  </a:lnTo>
                  <a:lnTo>
                    <a:pt x="2054676" y="121341"/>
                  </a:lnTo>
                  <a:lnTo>
                    <a:pt x="2100075" y="141934"/>
                  </a:lnTo>
                  <a:lnTo>
                    <a:pt x="2144766" y="164063"/>
                  </a:lnTo>
                  <a:lnTo>
                    <a:pt x="2188708" y="187709"/>
                  </a:lnTo>
                  <a:lnTo>
                    <a:pt x="2231861" y="212855"/>
                  </a:lnTo>
                  <a:lnTo>
                    <a:pt x="2274183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3" y="360515"/>
                  </a:lnTo>
                  <a:lnTo>
                    <a:pt x="2471928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5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6" y="2140292"/>
                  </a:lnTo>
                  <a:lnTo>
                    <a:pt x="2753222" y="2180278"/>
                  </a:lnTo>
                  <a:lnTo>
                    <a:pt x="2730467" y="2219509"/>
                  </a:lnTo>
                  <a:lnTo>
                    <a:pt x="2706544" y="2257961"/>
                  </a:lnTo>
                  <a:lnTo>
                    <a:pt x="2681477" y="2295611"/>
                  </a:lnTo>
                  <a:lnTo>
                    <a:pt x="2655292" y="2332434"/>
                  </a:lnTo>
                  <a:lnTo>
                    <a:pt x="2628011" y="2368405"/>
                  </a:lnTo>
                  <a:lnTo>
                    <a:pt x="2599660" y="2403502"/>
                  </a:lnTo>
                  <a:lnTo>
                    <a:pt x="2570263" y="2437698"/>
                  </a:lnTo>
                  <a:lnTo>
                    <a:pt x="2539843" y="2470972"/>
                  </a:lnTo>
                  <a:lnTo>
                    <a:pt x="2508426" y="2503298"/>
                  </a:lnTo>
                  <a:lnTo>
                    <a:pt x="2476034" y="2534651"/>
                  </a:lnTo>
                  <a:lnTo>
                    <a:pt x="2442693" y="2565009"/>
                  </a:lnTo>
                  <a:lnTo>
                    <a:pt x="2408426" y="2594347"/>
                  </a:lnTo>
                  <a:lnTo>
                    <a:pt x="2373258" y="2622640"/>
                  </a:lnTo>
                  <a:lnTo>
                    <a:pt x="2337213" y="2649865"/>
                  </a:lnTo>
                  <a:lnTo>
                    <a:pt x="2300315" y="2675998"/>
                  </a:lnTo>
                  <a:lnTo>
                    <a:pt x="2262589" y="2701013"/>
                  </a:lnTo>
                  <a:lnTo>
                    <a:pt x="2224058" y="2724888"/>
                  </a:lnTo>
                  <a:lnTo>
                    <a:pt x="2184746" y="2747598"/>
                  </a:lnTo>
                  <a:lnTo>
                    <a:pt x="2144679" y="2769118"/>
                  </a:lnTo>
                  <a:lnTo>
                    <a:pt x="2103880" y="2789425"/>
                  </a:lnTo>
                  <a:lnTo>
                    <a:pt x="2062373" y="2808494"/>
                  </a:lnTo>
                  <a:lnTo>
                    <a:pt x="2020183" y="2826302"/>
                  </a:lnTo>
                  <a:lnTo>
                    <a:pt x="1977333" y="2842824"/>
                  </a:lnTo>
                  <a:lnTo>
                    <a:pt x="1933848" y="2858036"/>
                  </a:lnTo>
                  <a:lnTo>
                    <a:pt x="1889753" y="2871914"/>
                  </a:lnTo>
                  <a:lnTo>
                    <a:pt x="1845071" y="2884434"/>
                  </a:lnTo>
                  <a:lnTo>
                    <a:pt x="1799826" y="2895571"/>
                  </a:lnTo>
                  <a:lnTo>
                    <a:pt x="1754043" y="2905301"/>
                  </a:lnTo>
                  <a:lnTo>
                    <a:pt x="1707746" y="2913601"/>
                  </a:lnTo>
                  <a:lnTo>
                    <a:pt x="1660959" y="2920446"/>
                  </a:lnTo>
                  <a:lnTo>
                    <a:pt x="1613706" y="2925812"/>
                  </a:lnTo>
                  <a:lnTo>
                    <a:pt x="1566012" y="2929674"/>
                  </a:lnTo>
                  <a:lnTo>
                    <a:pt x="1517901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05145" y="2241650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9502" y="1417707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4405" y="3151237"/>
            <a:ext cx="2612073" cy="1051560"/>
            <a:chOff x="988810" y="6302474"/>
            <a:chExt cx="5224145" cy="2103120"/>
          </a:xfrm>
        </p:grpSpPr>
        <p:sp>
          <p:nvSpPr>
            <p:cNvPr id="9" name="object 9"/>
            <p:cNvSpPr/>
            <p:nvPr/>
          </p:nvSpPr>
          <p:spPr>
            <a:xfrm>
              <a:off x="993572" y="6307237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5214589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93572" y="6307237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0" y="0"/>
                  </a:moveTo>
                  <a:lnTo>
                    <a:pt x="5214589" y="0"/>
                  </a:lnTo>
                  <a:lnTo>
                    <a:pt x="5214589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7272" y="3230642"/>
            <a:ext cx="224663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7272" y="3870721"/>
            <a:ext cx="107315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b="1" spc="-5" dirty="0"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84650" y="1202773"/>
            <a:ext cx="2607310" cy="1046798"/>
          </a:xfrm>
          <a:custGeom>
            <a:avLst/>
            <a:gdLst/>
            <a:ahLst/>
            <a:cxnLst/>
            <a:rect l="l" t="t" r="r" b="b"/>
            <a:pathLst>
              <a:path w="5214619" h="2093595">
                <a:moveTo>
                  <a:pt x="5214589" y="2093395"/>
                </a:moveTo>
                <a:lnTo>
                  <a:pt x="0" y="2093395"/>
                </a:lnTo>
                <a:lnTo>
                  <a:pt x="0" y="0"/>
                </a:lnTo>
                <a:lnTo>
                  <a:pt x="5214589" y="0"/>
                </a:lnTo>
                <a:lnTo>
                  <a:pt x="5214589" y="2093395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4" name="object 14"/>
          <p:cNvSpPr txBox="1"/>
          <p:nvPr/>
        </p:nvSpPr>
        <p:spPr>
          <a:xfrm>
            <a:off x="5884650" y="1202773"/>
            <a:ext cx="2607310" cy="95859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Neutral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68814" y="916056"/>
            <a:ext cx="124714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sz="1300"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completion: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8814" y="2473904"/>
            <a:ext cx="45561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Label: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82269" y="2758238"/>
            <a:ext cx="2612073" cy="1051560"/>
            <a:chOff x="11764538" y="5516476"/>
            <a:chExt cx="5224145" cy="2103120"/>
          </a:xfrm>
        </p:grpSpPr>
        <p:sp>
          <p:nvSpPr>
            <p:cNvPr id="18" name="object 18"/>
            <p:cNvSpPr/>
            <p:nvPr/>
          </p:nvSpPr>
          <p:spPr>
            <a:xfrm>
              <a:off x="11769300" y="5521238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19" h="2093595">
                  <a:moveTo>
                    <a:pt x="5214589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769300" y="5521238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19" h="2093595">
                  <a:moveTo>
                    <a:pt x="0" y="0"/>
                  </a:moveTo>
                  <a:lnTo>
                    <a:pt x="5214589" y="0"/>
                  </a:lnTo>
                  <a:lnTo>
                    <a:pt x="5214589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68814" y="2837646"/>
            <a:ext cx="225298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68814" y="3477725"/>
            <a:ext cx="203993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117951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55397" y="1685084"/>
            <a:ext cx="7148513" cy="2499043"/>
            <a:chOff x="2710794" y="3370168"/>
            <a:chExt cx="14297025" cy="4998085"/>
          </a:xfrm>
        </p:grpSpPr>
        <p:sp>
          <p:nvSpPr>
            <p:cNvPr id="23" name="object 23"/>
            <p:cNvSpPr/>
            <p:nvPr/>
          </p:nvSpPr>
          <p:spPr>
            <a:xfrm>
              <a:off x="11749876" y="3797167"/>
              <a:ext cx="5238750" cy="3717290"/>
            </a:xfrm>
            <a:custGeom>
              <a:avLst/>
              <a:gdLst/>
              <a:ahLst/>
              <a:cxnLst/>
              <a:rect l="l" t="t" r="r" b="b"/>
              <a:pathLst>
                <a:path w="5238750" h="3717290">
                  <a:moveTo>
                    <a:pt x="0" y="31449"/>
                  </a:moveTo>
                  <a:lnTo>
                    <a:pt x="2470" y="19205"/>
                  </a:lnTo>
                  <a:lnTo>
                    <a:pt x="9209" y="9209"/>
                  </a:lnTo>
                  <a:lnTo>
                    <a:pt x="19205" y="2470"/>
                  </a:lnTo>
                  <a:lnTo>
                    <a:pt x="31449" y="0"/>
                  </a:lnTo>
                  <a:lnTo>
                    <a:pt x="5183139" y="0"/>
                  </a:lnTo>
                  <a:lnTo>
                    <a:pt x="5191489" y="0"/>
                  </a:lnTo>
                  <a:lnTo>
                    <a:pt x="5199489" y="3324"/>
                  </a:lnTo>
                  <a:lnTo>
                    <a:pt x="5205389" y="9224"/>
                  </a:lnTo>
                  <a:lnTo>
                    <a:pt x="5211289" y="15099"/>
                  </a:lnTo>
                  <a:lnTo>
                    <a:pt x="5214589" y="23099"/>
                  </a:lnTo>
                  <a:lnTo>
                    <a:pt x="5214589" y="31449"/>
                  </a:lnTo>
                  <a:lnTo>
                    <a:pt x="5214589" y="584148"/>
                  </a:lnTo>
                  <a:lnTo>
                    <a:pt x="5212118" y="596392"/>
                  </a:lnTo>
                  <a:lnTo>
                    <a:pt x="5205380" y="606389"/>
                  </a:lnTo>
                  <a:lnTo>
                    <a:pt x="5195383" y="613128"/>
                  </a:lnTo>
                  <a:lnTo>
                    <a:pt x="5183139" y="615598"/>
                  </a:lnTo>
                  <a:lnTo>
                    <a:pt x="31449" y="615598"/>
                  </a:lnTo>
                  <a:lnTo>
                    <a:pt x="19205" y="613128"/>
                  </a:lnTo>
                  <a:lnTo>
                    <a:pt x="9209" y="606389"/>
                  </a:lnTo>
                  <a:lnTo>
                    <a:pt x="2470" y="596392"/>
                  </a:lnTo>
                  <a:lnTo>
                    <a:pt x="0" y="584148"/>
                  </a:lnTo>
                  <a:lnTo>
                    <a:pt x="0" y="31449"/>
                  </a:lnTo>
                  <a:close/>
                </a:path>
                <a:path w="5238750" h="3717290">
                  <a:moveTo>
                    <a:pt x="24049" y="3133068"/>
                  </a:moveTo>
                  <a:lnTo>
                    <a:pt x="26520" y="3120839"/>
                  </a:lnTo>
                  <a:lnTo>
                    <a:pt x="33256" y="3110849"/>
                  </a:lnTo>
                  <a:lnTo>
                    <a:pt x="43245" y="3104114"/>
                  </a:lnTo>
                  <a:lnTo>
                    <a:pt x="55474" y="3101643"/>
                  </a:lnTo>
                  <a:lnTo>
                    <a:pt x="5207189" y="3101643"/>
                  </a:lnTo>
                  <a:lnTo>
                    <a:pt x="5215514" y="3101643"/>
                  </a:lnTo>
                  <a:lnTo>
                    <a:pt x="5223514" y="3104943"/>
                  </a:lnTo>
                  <a:lnTo>
                    <a:pt x="5229414" y="3110843"/>
                  </a:lnTo>
                  <a:lnTo>
                    <a:pt x="5235314" y="3116743"/>
                  </a:lnTo>
                  <a:lnTo>
                    <a:pt x="5238639" y="3124743"/>
                  </a:lnTo>
                  <a:lnTo>
                    <a:pt x="5238639" y="3133068"/>
                  </a:lnTo>
                  <a:lnTo>
                    <a:pt x="5238639" y="3685792"/>
                  </a:lnTo>
                  <a:lnTo>
                    <a:pt x="5236165" y="3698026"/>
                  </a:lnTo>
                  <a:lnTo>
                    <a:pt x="5229420" y="3708023"/>
                  </a:lnTo>
                  <a:lnTo>
                    <a:pt x="5219423" y="3714768"/>
                  </a:lnTo>
                  <a:lnTo>
                    <a:pt x="5207189" y="3717242"/>
                  </a:lnTo>
                  <a:lnTo>
                    <a:pt x="55474" y="3717242"/>
                  </a:lnTo>
                  <a:lnTo>
                    <a:pt x="43245" y="3714768"/>
                  </a:lnTo>
                  <a:lnTo>
                    <a:pt x="33256" y="3708023"/>
                  </a:lnTo>
                  <a:lnTo>
                    <a:pt x="26520" y="3698026"/>
                  </a:lnTo>
                  <a:lnTo>
                    <a:pt x="24049" y="3685792"/>
                  </a:lnTo>
                  <a:lnTo>
                    <a:pt x="24049" y="3133068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208162" y="5066739"/>
              <a:ext cx="1083310" cy="2287270"/>
            </a:xfrm>
            <a:custGeom>
              <a:avLst/>
              <a:gdLst/>
              <a:ahLst/>
              <a:cxnLst/>
              <a:rect l="l" t="t" r="r" b="b"/>
              <a:pathLst>
                <a:path w="1083309" h="2287270">
                  <a:moveTo>
                    <a:pt x="0" y="2287195"/>
                  </a:moveTo>
                  <a:lnTo>
                    <a:pt x="655598" y="2287195"/>
                  </a:lnTo>
                  <a:lnTo>
                    <a:pt x="655598" y="0"/>
                  </a:lnTo>
                  <a:lnTo>
                    <a:pt x="10826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1810" y="4984765"/>
              <a:ext cx="210999" cy="1639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458128" y="3452143"/>
              <a:ext cx="1083310" cy="1614805"/>
            </a:xfrm>
            <a:custGeom>
              <a:avLst/>
              <a:gdLst/>
              <a:ahLst/>
              <a:cxnLst/>
              <a:rect l="l" t="t" r="r" b="b"/>
              <a:pathLst>
                <a:path w="1083309" h="1614804">
                  <a:moveTo>
                    <a:pt x="0" y="1614596"/>
                  </a:moveTo>
                  <a:lnTo>
                    <a:pt x="655598" y="1614596"/>
                  </a:lnTo>
                  <a:lnTo>
                    <a:pt x="655598" y="0"/>
                  </a:lnTo>
                  <a:lnTo>
                    <a:pt x="10826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1776" y="3370168"/>
              <a:ext cx="211024" cy="1639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52767" y="5235064"/>
              <a:ext cx="0" cy="453390"/>
            </a:xfrm>
            <a:custGeom>
              <a:avLst/>
              <a:gdLst/>
              <a:ahLst/>
              <a:cxnLst/>
              <a:rect l="l" t="t" r="r" b="b"/>
              <a:pathLst>
                <a:path h="453389">
                  <a:moveTo>
                    <a:pt x="0" y="0"/>
                  </a:moveTo>
                  <a:lnTo>
                    <a:pt x="0" y="453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793" y="5669313"/>
              <a:ext cx="163974" cy="2109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0794" y="3630170"/>
              <a:ext cx="1683944" cy="16839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317556" y="6756636"/>
              <a:ext cx="5203825" cy="1592580"/>
            </a:xfrm>
            <a:custGeom>
              <a:avLst/>
              <a:gdLst/>
              <a:ahLst/>
              <a:cxnLst/>
              <a:rect l="l" t="t" r="r" b="b"/>
              <a:pathLst>
                <a:path w="5203825" h="1592579">
                  <a:moveTo>
                    <a:pt x="5203764" y="1592171"/>
                  </a:moveTo>
                  <a:lnTo>
                    <a:pt x="0" y="159217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7006" y="6568611"/>
              <a:ext cx="161099" cy="22037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80922" y="2842140"/>
            <a:ext cx="61722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Prompt:</a:t>
            </a:r>
            <a:endParaRPr sz="13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6825" y="1417707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05984" y="4049905"/>
            <a:ext cx="162274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467043" algn="l"/>
              </a:tabLst>
            </a:pPr>
            <a:r>
              <a:rPr b="1" spc="-5" dirty="0">
                <a:latin typeface="Lato"/>
                <a:cs typeface="Lato"/>
              </a:rPr>
              <a:t>Loss:</a:t>
            </a:r>
            <a:r>
              <a:rPr b="1" dirty="0">
                <a:latin typeface="Lato"/>
                <a:cs typeface="Lato"/>
              </a:rPr>
              <a:t>	Cross-</a:t>
            </a:r>
            <a:r>
              <a:rPr b="1" spc="-5" dirty="0">
                <a:latin typeface="Lato"/>
                <a:cs typeface="Lato"/>
              </a:rPr>
              <a:t>Entropy</a:t>
            </a:r>
            <a:endParaRPr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46857" y="1716834"/>
            <a:ext cx="370840" cy="2225993"/>
            <a:chOff x="17293714" y="3433667"/>
            <a:chExt cx="741680" cy="4451985"/>
          </a:xfrm>
        </p:grpSpPr>
        <p:sp>
          <p:nvSpPr>
            <p:cNvPr id="38" name="object 38"/>
            <p:cNvSpPr/>
            <p:nvPr/>
          </p:nvSpPr>
          <p:spPr>
            <a:xfrm>
              <a:off x="17312764" y="3452717"/>
              <a:ext cx="640715" cy="4185285"/>
            </a:xfrm>
            <a:custGeom>
              <a:avLst/>
              <a:gdLst/>
              <a:ahLst/>
              <a:cxnLst/>
              <a:rect l="l" t="t" r="r" b="b"/>
              <a:pathLst>
                <a:path w="640715" h="4185284">
                  <a:moveTo>
                    <a:pt x="0" y="0"/>
                  </a:moveTo>
                  <a:lnTo>
                    <a:pt x="0" y="8349"/>
                  </a:lnTo>
                  <a:lnTo>
                    <a:pt x="640498" y="8349"/>
                  </a:lnTo>
                  <a:lnTo>
                    <a:pt x="640498" y="4184991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71288" y="7618659"/>
              <a:ext cx="163949" cy="2109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7331364" y="6369262"/>
              <a:ext cx="622300" cy="1497330"/>
            </a:xfrm>
            <a:custGeom>
              <a:avLst/>
              <a:gdLst/>
              <a:ahLst/>
              <a:cxnLst/>
              <a:rect l="l" t="t" r="r" b="b"/>
              <a:pathLst>
                <a:path w="622300" h="1497329">
                  <a:moveTo>
                    <a:pt x="0" y="0"/>
                  </a:moveTo>
                  <a:lnTo>
                    <a:pt x="621898" y="0"/>
                  </a:lnTo>
                  <a:lnTo>
                    <a:pt x="621898" y="149699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22" y="1813273"/>
            <a:ext cx="841972" cy="841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344" y="1417126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4619" y="3067481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 txBox="1"/>
          <p:nvPr/>
        </p:nvSpPr>
        <p:spPr>
          <a:xfrm>
            <a:off x="3085108" y="3145528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3813" y="3384268"/>
            <a:ext cx="76581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Validation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4619" y="3785630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9" name="object 9"/>
          <p:cNvSpPr txBox="1"/>
          <p:nvPr/>
        </p:nvSpPr>
        <p:spPr>
          <a:xfrm>
            <a:off x="3085108" y="3863673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897" y="4100237"/>
            <a:ext cx="31210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Test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4619" y="1813271"/>
            <a:ext cx="3803015" cy="1108393"/>
          </a:xfrm>
          <a:custGeom>
            <a:avLst/>
            <a:gdLst/>
            <a:ahLst/>
            <a:cxnLst/>
            <a:rect l="l" t="t" r="r" b="b"/>
            <a:pathLst>
              <a:path w="7606030" h="2216785">
                <a:moveTo>
                  <a:pt x="0" y="0"/>
                </a:moveTo>
                <a:lnTo>
                  <a:pt x="7605584" y="0"/>
                </a:lnTo>
                <a:lnTo>
                  <a:pt x="7605584" y="2216395"/>
                </a:lnTo>
                <a:lnTo>
                  <a:pt x="0" y="22163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3085108" y="1891312"/>
            <a:ext cx="256667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4491" y="2666128"/>
            <a:ext cx="60515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 sz="13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8758" y="1417126"/>
            <a:ext cx="103441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r>
              <a:rPr sz="1300" b="1" spc="-6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splits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7842" y="3273318"/>
            <a:ext cx="158591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validation_accuracy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22" y="1813273"/>
            <a:ext cx="841972" cy="841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344" y="1417126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4619" y="3067481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 txBox="1"/>
          <p:nvPr/>
        </p:nvSpPr>
        <p:spPr>
          <a:xfrm>
            <a:off x="3085108" y="3145528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3813" y="3384268"/>
            <a:ext cx="76581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Validation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4619" y="3785630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9" name="object 9"/>
          <p:cNvSpPr txBox="1"/>
          <p:nvPr/>
        </p:nvSpPr>
        <p:spPr>
          <a:xfrm>
            <a:off x="3085108" y="3863673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897" y="4100237"/>
            <a:ext cx="31210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Test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4619" y="1813271"/>
            <a:ext cx="3803015" cy="1108393"/>
          </a:xfrm>
          <a:custGeom>
            <a:avLst/>
            <a:gdLst/>
            <a:ahLst/>
            <a:cxnLst/>
            <a:rect l="l" t="t" r="r" b="b"/>
            <a:pathLst>
              <a:path w="7606030" h="2216785">
                <a:moveTo>
                  <a:pt x="0" y="0"/>
                </a:moveTo>
                <a:lnTo>
                  <a:pt x="7605584" y="0"/>
                </a:lnTo>
                <a:lnTo>
                  <a:pt x="7605584" y="2216395"/>
                </a:lnTo>
                <a:lnTo>
                  <a:pt x="0" y="22163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3085108" y="1891312"/>
            <a:ext cx="256667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4491" y="2666128"/>
            <a:ext cx="60515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 sz="13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8758" y="1417126"/>
            <a:ext cx="103441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r>
              <a:rPr sz="1300" b="1" spc="-6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splits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7842" y="4129057"/>
            <a:ext cx="109886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test_accuracy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3808" y="1678734"/>
            <a:ext cx="5095402" cy="1504497"/>
            <a:chOff x="4067616" y="3357468"/>
            <a:chExt cx="10190803" cy="3008993"/>
          </a:xfrm>
        </p:grpSpPr>
        <p:sp>
          <p:nvSpPr>
            <p:cNvPr id="3" name="object 3"/>
            <p:cNvSpPr/>
            <p:nvPr/>
          </p:nvSpPr>
          <p:spPr>
            <a:xfrm>
              <a:off x="7006410" y="4861965"/>
              <a:ext cx="4046854" cy="0"/>
            </a:xfrm>
            <a:custGeom>
              <a:avLst/>
              <a:gdLst/>
              <a:ahLst/>
              <a:cxnLst/>
              <a:rect l="l" t="t" r="r" b="b"/>
              <a:pathLst>
                <a:path w="4046854">
                  <a:moveTo>
                    <a:pt x="0" y="0"/>
                  </a:moveTo>
                  <a:lnTo>
                    <a:pt x="4046391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3751" y="3357468"/>
              <a:ext cx="3224668" cy="30089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67616" y="3395568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422" y="2932794"/>
                  </a:moveTo>
                  <a:lnTo>
                    <a:pt x="1420917" y="2932010"/>
                  </a:lnTo>
                  <a:lnTo>
                    <a:pt x="1372806" y="2929675"/>
                  </a:lnTo>
                  <a:lnTo>
                    <a:pt x="1325111" y="2925812"/>
                  </a:lnTo>
                  <a:lnTo>
                    <a:pt x="1277859" y="2920446"/>
                  </a:lnTo>
                  <a:lnTo>
                    <a:pt x="1231072" y="2913601"/>
                  </a:lnTo>
                  <a:lnTo>
                    <a:pt x="1184774" y="2905301"/>
                  </a:lnTo>
                  <a:lnTo>
                    <a:pt x="1138991" y="2895571"/>
                  </a:lnTo>
                  <a:lnTo>
                    <a:pt x="1093746" y="2884434"/>
                  </a:lnTo>
                  <a:lnTo>
                    <a:pt x="1049063" y="2871914"/>
                  </a:lnTo>
                  <a:lnTo>
                    <a:pt x="1004967" y="2858036"/>
                  </a:lnTo>
                  <a:lnTo>
                    <a:pt x="961482" y="2842824"/>
                  </a:lnTo>
                  <a:lnTo>
                    <a:pt x="918632" y="2826302"/>
                  </a:lnTo>
                  <a:lnTo>
                    <a:pt x="876441" y="2808494"/>
                  </a:lnTo>
                  <a:lnTo>
                    <a:pt x="834933" y="2789425"/>
                  </a:lnTo>
                  <a:lnTo>
                    <a:pt x="794134" y="2769118"/>
                  </a:lnTo>
                  <a:lnTo>
                    <a:pt x="754066" y="2747598"/>
                  </a:lnTo>
                  <a:lnTo>
                    <a:pt x="714754" y="2724888"/>
                  </a:lnTo>
                  <a:lnTo>
                    <a:pt x="676222" y="2701013"/>
                  </a:lnTo>
                  <a:lnTo>
                    <a:pt x="638495" y="2675998"/>
                  </a:lnTo>
                  <a:lnTo>
                    <a:pt x="601596" y="2649865"/>
                  </a:lnTo>
                  <a:lnTo>
                    <a:pt x="565550" y="2622640"/>
                  </a:lnTo>
                  <a:lnTo>
                    <a:pt x="530382" y="2594347"/>
                  </a:lnTo>
                  <a:lnTo>
                    <a:pt x="496114" y="2565009"/>
                  </a:lnTo>
                  <a:lnTo>
                    <a:pt x="462772" y="2534652"/>
                  </a:lnTo>
                  <a:lnTo>
                    <a:pt x="430380" y="2503298"/>
                  </a:lnTo>
                  <a:lnTo>
                    <a:pt x="398961" y="2470972"/>
                  </a:lnTo>
                  <a:lnTo>
                    <a:pt x="368541" y="2437699"/>
                  </a:lnTo>
                  <a:lnTo>
                    <a:pt x="339143" y="2403502"/>
                  </a:lnTo>
                  <a:lnTo>
                    <a:pt x="310791" y="2368405"/>
                  </a:lnTo>
                  <a:lnTo>
                    <a:pt x="283510" y="2332434"/>
                  </a:lnTo>
                  <a:lnTo>
                    <a:pt x="257324" y="2295611"/>
                  </a:lnTo>
                  <a:lnTo>
                    <a:pt x="232257" y="2257961"/>
                  </a:lnTo>
                  <a:lnTo>
                    <a:pt x="208333" y="2219509"/>
                  </a:lnTo>
                  <a:lnTo>
                    <a:pt x="185577" y="2180278"/>
                  </a:lnTo>
                  <a:lnTo>
                    <a:pt x="164012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2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2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7" y="752515"/>
                  </a:lnTo>
                  <a:lnTo>
                    <a:pt x="208333" y="713284"/>
                  </a:lnTo>
                  <a:lnTo>
                    <a:pt x="232257" y="674832"/>
                  </a:lnTo>
                  <a:lnTo>
                    <a:pt x="257324" y="637182"/>
                  </a:lnTo>
                  <a:lnTo>
                    <a:pt x="283510" y="600360"/>
                  </a:lnTo>
                  <a:lnTo>
                    <a:pt x="310791" y="564388"/>
                  </a:lnTo>
                  <a:lnTo>
                    <a:pt x="339143" y="529292"/>
                  </a:lnTo>
                  <a:lnTo>
                    <a:pt x="368541" y="495095"/>
                  </a:lnTo>
                  <a:lnTo>
                    <a:pt x="398961" y="461821"/>
                  </a:lnTo>
                  <a:lnTo>
                    <a:pt x="430380" y="429496"/>
                  </a:lnTo>
                  <a:lnTo>
                    <a:pt x="462772" y="398142"/>
                  </a:lnTo>
                  <a:lnTo>
                    <a:pt x="496114" y="367784"/>
                  </a:lnTo>
                  <a:lnTo>
                    <a:pt x="530382" y="338446"/>
                  </a:lnTo>
                  <a:lnTo>
                    <a:pt x="565550" y="310153"/>
                  </a:lnTo>
                  <a:lnTo>
                    <a:pt x="601596" y="282928"/>
                  </a:lnTo>
                  <a:lnTo>
                    <a:pt x="638495" y="256795"/>
                  </a:lnTo>
                  <a:lnTo>
                    <a:pt x="676222" y="231780"/>
                  </a:lnTo>
                  <a:lnTo>
                    <a:pt x="714754" y="207905"/>
                  </a:lnTo>
                  <a:lnTo>
                    <a:pt x="754066" y="185196"/>
                  </a:lnTo>
                  <a:lnTo>
                    <a:pt x="794134" y="163675"/>
                  </a:lnTo>
                  <a:lnTo>
                    <a:pt x="834933" y="143368"/>
                  </a:lnTo>
                  <a:lnTo>
                    <a:pt x="876441" y="124299"/>
                  </a:lnTo>
                  <a:lnTo>
                    <a:pt x="918632" y="106491"/>
                  </a:lnTo>
                  <a:lnTo>
                    <a:pt x="961482" y="89969"/>
                  </a:lnTo>
                  <a:lnTo>
                    <a:pt x="1004967" y="74757"/>
                  </a:lnTo>
                  <a:lnTo>
                    <a:pt x="1049063" y="60879"/>
                  </a:lnTo>
                  <a:lnTo>
                    <a:pt x="1093746" y="48360"/>
                  </a:lnTo>
                  <a:lnTo>
                    <a:pt x="1138991" y="37222"/>
                  </a:lnTo>
                  <a:lnTo>
                    <a:pt x="1184774" y="27492"/>
                  </a:lnTo>
                  <a:lnTo>
                    <a:pt x="1231072" y="19192"/>
                  </a:lnTo>
                  <a:lnTo>
                    <a:pt x="1277859" y="12347"/>
                  </a:lnTo>
                  <a:lnTo>
                    <a:pt x="1325111" y="6981"/>
                  </a:lnTo>
                  <a:lnTo>
                    <a:pt x="1372806" y="3119"/>
                  </a:lnTo>
                  <a:lnTo>
                    <a:pt x="1420917" y="783"/>
                  </a:lnTo>
                  <a:lnTo>
                    <a:pt x="1469422" y="0"/>
                  </a:lnTo>
                  <a:lnTo>
                    <a:pt x="1520155" y="873"/>
                  </a:lnTo>
                  <a:lnTo>
                    <a:pt x="1570666" y="3482"/>
                  </a:lnTo>
                  <a:lnTo>
                    <a:pt x="1620916" y="7810"/>
                  </a:lnTo>
                  <a:lnTo>
                    <a:pt x="1670863" y="13840"/>
                  </a:lnTo>
                  <a:lnTo>
                    <a:pt x="1720467" y="21555"/>
                  </a:lnTo>
                  <a:lnTo>
                    <a:pt x="1769687" y="30938"/>
                  </a:lnTo>
                  <a:lnTo>
                    <a:pt x="1818483" y="41974"/>
                  </a:lnTo>
                  <a:lnTo>
                    <a:pt x="1866814" y="54644"/>
                  </a:lnTo>
                  <a:lnTo>
                    <a:pt x="1914640" y="68933"/>
                  </a:lnTo>
                  <a:lnTo>
                    <a:pt x="1961919" y="84823"/>
                  </a:lnTo>
                  <a:lnTo>
                    <a:pt x="2008613" y="102298"/>
                  </a:lnTo>
                  <a:lnTo>
                    <a:pt x="2054679" y="121341"/>
                  </a:lnTo>
                  <a:lnTo>
                    <a:pt x="2100077" y="141934"/>
                  </a:lnTo>
                  <a:lnTo>
                    <a:pt x="2144768" y="164063"/>
                  </a:lnTo>
                  <a:lnTo>
                    <a:pt x="2188709" y="187709"/>
                  </a:lnTo>
                  <a:lnTo>
                    <a:pt x="2231862" y="212855"/>
                  </a:lnTo>
                  <a:lnTo>
                    <a:pt x="2274184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4" y="360515"/>
                  </a:lnTo>
                  <a:lnTo>
                    <a:pt x="2471928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6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7" y="2140293"/>
                  </a:lnTo>
                  <a:lnTo>
                    <a:pt x="2753223" y="2180278"/>
                  </a:lnTo>
                  <a:lnTo>
                    <a:pt x="2730468" y="2219509"/>
                  </a:lnTo>
                  <a:lnTo>
                    <a:pt x="2706545" y="2257961"/>
                  </a:lnTo>
                  <a:lnTo>
                    <a:pt x="2681479" y="2295611"/>
                  </a:lnTo>
                  <a:lnTo>
                    <a:pt x="2655293" y="2332434"/>
                  </a:lnTo>
                  <a:lnTo>
                    <a:pt x="2628013" y="2368405"/>
                  </a:lnTo>
                  <a:lnTo>
                    <a:pt x="2599663" y="2403502"/>
                  </a:lnTo>
                  <a:lnTo>
                    <a:pt x="2570266" y="2437699"/>
                  </a:lnTo>
                  <a:lnTo>
                    <a:pt x="2539846" y="2470972"/>
                  </a:lnTo>
                  <a:lnTo>
                    <a:pt x="2508429" y="2503298"/>
                  </a:lnTo>
                  <a:lnTo>
                    <a:pt x="2476038" y="2534652"/>
                  </a:lnTo>
                  <a:lnTo>
                    <a:pt x="2442697" y="2565009"/>
                  </a:lnTo>
                  <a:lnTo>
                    <a:pt x="2408431" y="2594347"/>
                  </a:lnTo>
                  <a:lnTo>
                    <a:pt x="2373263" y="2622640"/>
                  </a:lnTo>
                  <a:lnTo>
                    <a:pt x="2337219" y="2649865"/>
                  </a:lnTo>
                  <a:lnTo>
                    <a:pt x="2300321" y="2675998"/>
                  </a:lnTo>
                  <a:lnTo>
                    <a:pt x="2262595" y="2701013"/>
                  </a:lnTo>
                  <a:lnTo>
                    <a:pt x="2224065" y="2724888"/>
                  </a:lnTo>
                  <a:lnTo>
                    <a:pt x="2184754" y="2747598"/>
                  </a:lnTo>
                  <a:lnTo>
                    <a:pt x="2144688" y="2769118"/>
                  </a:lnTo>
                  <a:lnTo>
                    <a:pt x="2103889" y="2789425"/>
                  </a:lnTo>
                  <a:lnTo>
                    <a:pt x="2062383" y="2808494"/>
                  </a:lnTo>
                  <a:lnTo>
                    <a:pt x="2020194" y="2826302"/>
                  </a:lnTo>
                  <a:lnTo>
                    <a:pt x="1977345" y="2842824"/>
                  </a:lnTo>
                  <a:lnTo>
                    <a:pt x="1933861" y="2858036"/>
                  </a:lnTo>
                  <a:lnTo>
                    <a:pt x="1889767" y="2871914"/>
                  </a:lnTo>
                  <a:lnTo>
                    <a:pt x="1845085" y="2884434"/>
                  </a:lnTo>
                  <a:lnTo>
                    <a:pt x="1799842" y="2895571"/>
                  </a:lnTo>
                  <a:lnTo>
                    <a:pt x="1754060" y="2905301"/>
                  </a:lnTo>
                  <a:lnTo>
                    <a:pt x="1707764" y="2913601"/>
                  </a:lnTo>
                  <a:lnTo>
                    <a:pt x="1660979" y="2920446"/>
                  </a:lnTo>
                  <a:lnTo>
                    <a:pt x="1613727" y="2925812"/>
                  </a:lnTo>
                  <a:lnTo>
                    <a:pt x="1566034" y="2929675"/>
                  </a:lnTo>
                  <a:lnTo>
                    <a:pt x="1517925" y="2932010"/>
                  </a:lnTo>
                  <a:lnTo>
                    <a:pt x="1469422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067616" y="3395568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2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2" y="792501"/>
                  </a:lnTo>
                  <a:lnTo>
                    <a:pt x="185577" y="752515"/>
                  </a:lnTo>
                  <a:lnTo>
                    <a:pt x="208333" y="713284"/>
                  </a:lnTo>
                  <a:lnTo>
                    <a:pt x="232257" y="674832"/>
                  </a:lnTo>
                  <a:lnTo>
                    <a:pt x="257324" y="637182"/>
                  </a:lnTo>
                  <a:lnTo>
                    <a:pt x="283510" y="600359"/>
                  </a:lnTo>
                  <a:lnTo>
                    <a:pt x="310791" y="564388"/>
                  </a:lnTo>
                  <a:lnTo>
                    <a:pt x="339143" y="529292"/>
                  </a:lnTo>
                  <a:lnTo>
                    <a:pt x="368541" y="495095"/>
                  </a:lnTo>
                  <a:lnTo>
                    <a:pt x="398961" y="461821"/>
                  </a:lnTo>
                  <a:lnTo>
                    <a:pt x="430380" y="429496"/>
                  </a:lnTo>
                  <a:lnTo>
                    <a:pt x="462772" y="398142"/>
                  </a:lnTo>
                  <a:lnTo>
                    <a:pt x="496114" y="367784"/>
                  </a:lnTo>
                  <a:lnTo>
                    <a:pt x="530382" y="338446"/>
                  </a:lnTo>
                  <a:lnTo>
                    <a:pt x="565550" y="310153"/>
                  </a:lnTo>
                  <a:lnTo>
                    <a:pt x="601596" y="282928"/>
                  </a:lnTo>
                  <a:lnTo>
                    <a:pt x="638495" y="256795"/>
                  </a:lnTo>
                  <a:lnTo>
                    <a:pt x="676222" y="231780"/>
                  </a:lnTo>
                  <a:lnTo>
                    <a:pt x="714754" y="207905"/>
                  </a:lnTo>
                  <a:lnTo>
                    <a:pt x="754066" y="185196"/>
                  </a:lnTo>
                  <a:lnTo>
                    <a:pt x="794134" y="163675"/>
                  </a:lnTo>
                  <a:lnTo>
                    <a:pt x="834933" y="143368"/>
                  </a:lnTo>
                  <a:lnTo>
                    <a:pt x="876441" y="124299"/>
                  </a:lnTo>
                  <a:lnTo>
                    <a:pt x="918632" y="106491"/>
                  </a:lnTo>
                  <a:lnTo>
                    <a:pt x="961482" y="89969"/>
                  </a:lnTo>
                  <a:lnTo>
                    <a:pt x="1004967" y="74757"/>
                  </a:lnTo>
                  <a:lnTo>
                    <a:pt x="1049063" y="60879"/>
                  </a:lnTo>
                  <a:lnTo>
                    <a:pt x="1093746" y="48360"/>
                  </a:lnTo>
                  <a:lnTo>
                    <a:pt x="1138991" y="37222"/>
                  </a:lnTo>
                  <a:lnTo>
                    <a:pt x="1184774" y="27492"/>
                  </a:lnTo>
                  <a:lnTo>
                    <a:pt x="1231071" y="19192"/>
                  </a:lnTo>
                  <a:lnTo>
                    <a:pt x="1277859" y="12347"/>
                  </a:lnTo>
                  <a:lnTo>
                    <a:pt x="1325111" y="6981"/>
                  </a:lnTo>
                  <a:lnTo>
                    <a:pt x="1372806" y="3119"/>
                  </a:lnTo>
                  <a:lnTo>
                    <a:pt x="1420917" y="783"/>
                  </a:lnTo>
                  <a:lnTo>
                    <a:pt x="1469422" y="0"/>
                  </a:lnTo>
                  <a:lnTo>
                    <a:pt x="1520155" y="873"/>
                  </a:lnTo>
                  <a:lnTo>
                    <a:pt x="1570666" y="3482"/>
                  </a:lnTo>
                  <a:lnTo>
                    <a:pt x="1620916" y="7810"/>
                  </a:lnTo>
                  <a:lnTo>
                    <a:pt x="1670863" y="13840"/>
                  </a:lnTo>
                  <a:lnTo>
                    <a:pt x="1720467" y="21555"/>
                  </a:lnTo>
                  <a:lnTo>
                    <a:pt x="1769687" y="30938"/>
                  </a:lnTo>
                  <a:lnTo>
                    <a:pt x="1818483" y="41974"/>
                  </a:lnTo>
                  <a:lnTo>
                    <a:pt x="1866814" y="54644"/>
                  </a:lnTo>
                  <a:lnTo>
                    <a:pt x="1914640" y="68933"/>
                  </a:lnTo>
                  <a:lnTo>
                    <a:pt x="1961919" y="84823"/>
                  </a:lnTo>
                  <a:lnTo>
                    <a:pt x="2008613" y="102298"/>
                  </a:lnTo>
                  <a:lnTo>
                    <a:pt x="2054679" y="121341"/>
                  </a:lnTo>
                  <a:lnTo>
                    <a:pt x="2100077" y="141934"/>
                  </a:lnTo>
                  <a:lnTo>
                    <a:pt x="2144768" y="164063"/>
                  </a:lnTo>
                  <a:lnTo>
                    <a:pt x="2188709" y="187709"/>
                  </a:lnTo>
                  <a:lnTo>
                    <a:pt x="2231861" y="212855"/>
                  </a:lnTo>
                  <a:lnTo>
                    <a:pt x="2274184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3" y="360515"/>
                  </a:lnTo>
                  <a:lnTo>
                    <a:pt x="2471928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6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7" y="2140292"/>
                  </a:lnTo>
                  <a:lnTo>
                    <a:pt x="2753223" y="2180278"/>
                  </a:lnTo>
                  <a:lnTo>
                    <a:pt x="2730468" y="2219509"/>
                  </a:lnTo>
                  <a:lnTo>
                    <a:pt x="2706545" y="2257961"/>
                  </a:lnTo>
                  <a:lnTo>
                    <a:pt x="2681479" y="2295611"/>
                  </a:lnTo>
                  <a:lnTo>
                    <a:pt x="2655293" y="2332434"/>
                  </a:lnTo>
                  <a:lnTo>
                    <a:pt x="2628013" y="2368405"/>
                  </a:lnTo>
                  <a:lnTo>
                    <a:pt x="2599663" y="2403502"/>
                  </a:lnTo>
                  <a:lnTo>
                    <a:pt x="2570266" y="2437698"/>
                  </a:lnTo>
                  <a:lnTo>
                    <a:pt x="2539846" y="2470972"/>
                  </a:lnTo>
                  <a:lnTo>
                    <a:pt x="2508429" y="2503298"/>
                  </a:lnTo>
                  <a:lnTo>
                    <a:pt x="2476038" y="2534651"/>
                  </a:lnTo>
                  <a:lnTo>
                    <a:pt x="2442697" y="2565009"/>
                  </a:lnTo>
                  <a:lnTo>
                    <a:pt x="2408431" y="2594347"/>
                  </a:lnTo>
                  <a:lnTo>
                    <a:pt x="2373263" y="2622640"/>
                  </a:lnTo>
                  <a:lnTo>
                    <a:pt x="2337219" y="2649865"/>
                  </a:lnTo>
                  <a:lnTo>
                    <a:pt x="2300321" y="2675998"/>
                  </a:lnTo>
                  <a:lnTo>
                    <a:pt x="2262595" y="2701013"/>
                  </a:lnTo>
                  <a:lnTo>
                    <a:pt x="2224065" y="2724888"/>
                  </a:lnTo>
                  <a:lnTo>
                    <a:pt x="2184754" y="2747598"/>
                  </a:lnTo>
                  <a:lnTo>
                    <a:pt x="2144688" y="2769118"/>
                  </a:lnTo>
                  <a:lnTo>
                    <a:pt x="2103889" y="2789425"/>
                  </a:lnTo>
                  <a:lnTo>
                    <a:pt x="2062383" y="2808494"/>
                  </a:lnTo>
                  <a:lnTo>
                    <a:pt x="2020194" y="2826302"/>
                  </a:lnTo>
                  <a:lnTo>
                    <a:pt x="1977345" y="2842824"/>
                  </a:lnTo>
                  <a:lnTo>
                    <a:pt x="1933861" y="2858036"/>
                  </a:lnTo>
                  <a:lnTo>
                    <a:pt x="1889767" y="2871914"/>
                  </a:lnTo>
                  <a:lnTo>
                    <a:pt x="1845085" y="2884434"/>
                  </a:lnTo>
                  <a:lnTo>
                    <a:pt x="1799842" y="2895571"/>
                  </a:lnTo>
                  <a:lnTo>
                    <a:pt x="1754060" y="2905301"/>
                  </a:lnTo>
                  <a:lnTo>
                    <a:pt x="1707764" y="2913601"/>
                  </a:lnTo>
                  <a:lnTo>
                    <a:pt x="1660978" y="2920446"/>
                  </a:lnTo>
                  <a:lnTo>
                    <a:pt x="1613727" y="2925812"/>
                  </a:lnTo>
                  <a:lnTo>
                    <a:pt x="1566034" y="2929674"/>
                  </a:lnTo>
                  <a:lnTo>
                    <a:pt x="1517924" y="2932010"/>
                  </a:lnTo>
                  <a:lnTo>
                    <a:pt x="1469422" y="2932794"/>
                  </a:lnTo>
                  <a:lnTo>
                    <a:pt x="1420917" y="2932010"/>
                  </a:lnTo>
                  <a:lnTo>
                    <a:pt x="1372806" y="2929674"/>
                  </a:lnTo>
                  <a:lnTo>
                    <a:pt x="1325111" y="2925812"/>
                  </a:lnTo>
                  <a:lnTo>
                    <a:pt x="1277859" y="2920446"/>
                  </a:lnTo>
                  <a:lnTo>
                    <a:pt x="1231071" y="2913601"/>
                  </a:lnTo>
                  <a:lnTo>
                    <a:pt x="1184774" y="2905301"/>
                  </a:lnTo>
                  <a:lnTo>
                    <a:pt x="1138991" y="2895571"/>
                  </a:lnTo>
                  <a:lnTo>
                    <a:pt x="1093746" y="2884434"/>
                  </a:lnTo>
                  <a:lnTo>
                    <a:pt x="1049063" y="2871914"/>
                  </a:lnTo>
                  <a:lnTo>
                    <a:pt x="1004967" y="2858036"/>
                  </a:lnTo>
                  <a:lnTo>
                    <a:pt x="961482" y="2842824"/>
                  </a:lnTo>
                  <a:lnTo>
                    <a:pt x="918632" y="2826302"/>
                  </a:lnTo>
                  <a:lnTo>
                    <a:pt x="876441" y="2808494"/>
                  </a:lnTo>
                  <a:lnTo>
                    <a:pt x="834933" y="2789425"/>
                  </a:lnTo>
                  <a:lnTo>
                    <a:pt x="794134" y="2769118"/>
                  </a:lnTo>
                  <a:lnTo>
                    <a:pt x="754066" y="2747598"/>
                  </a:lnTo>
                  <a:lnTo>
                    <a:pt x="714754" y="2724888"/>
                  </a:lnTo>
                  <a:lnTo>
                    <a:pt x="676222" y="2701013"/>
                  </a:lnTo>
                  <a:lnTo>
                    <a:pt x="638495" y="2675998"/>
                  </a:lnTo>
                  <a:lnTo>
                    <a:pt x="601596" y="2649865"/>
                  </a:lnTo>
                  <a:lnTo>
                    <a:pt x="565550" y="2622640"/>
                  </a:lnTo>
                  <a:lnTo>
                    <a:pt x="530382" y="2594347"/>
                  </a:lnTo>
                  <a:lnTo>
                    <a:pt x="496114" y="2565009"/>
                  </a:lnTo>
                  <a:lnTo>
                    <a:pt x="462772" y="2534651"/>
                  </a:lnTo>
                  <a:lnTo>
                    <a:pt x="430380" y="2503298"/>
                  </a:lnTo>
                  <a:lnTo>
                    <a:pt x="398961" y="2470972"/>
                  </a:lnTo>
                  <a:lnTo>
                    <a:pt x="368541" y="2437698"/>
                  </a:lnTo>
                  <a:lnTo>
                    <a:pt x="339143" y="2403502"/>
                  </a:lnTo>
                  <a:lnTo>
                    <a:pt x="310791" y="2368405"/>
                  </a:lnTo>
                  <a:lnTo>
                    <a:pt x="283510" y="2332434"/>
                  </a:lnTo>
                  <a:lnTo>
                    <a:pt x="257324" y="2295611"/>
                  </a:lnTo>
                  <a:lnTo>
                    <a:pt x="232257" y="2257961"/>
                  </a:lnTo>
                  <a:lnTo>
                    <a:pt x="208333" y="2219509"/>
                  </a:lnTo>
                  <a:lnTo>
                    <a:pt x="185577" y="2180278"/>
                  </a:lnTo>
                  <a:lnTo>
                    <a:pt x="164012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2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31948" y="142276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9284" y="2139266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 dirty="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24990" y="142276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C9D84494-D829-F3AA-C11E-6CF766092D40}"/>
              </a:ext>
            </a:extLst>
          </p:cNvPr>
          <p:cNvSpPr txBox="1"/>
          <p:nvPr/>
        </p:nvSpPr>
        <p:spPr>
          <a:xfrm>
            <a:off x="5792699" y="2218187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lang="pt-PT" sz="1800" dirty="0" err="1">
                <a:latin typeface="Lato"/>
                <a:cs typeface="Lato"/>
              </a:rPr>
              <a:t>Finetunned</a:t>
            </a:r>
            <a:r>
              <a:rPr lang="pt-PT" sz="1800" dirty="0">
                <a:latin typeface="Lato"/>
                <a:cs typeface="Lato"/>
              </a:rPr>
              <a:t> LLM</a:t>
            </a:r>
            <a:endParaRPr sz="18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2903" y="2272787"/>
            <a:ext cx="5418455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600" dirty="0"/>
              <a:t>Fine-tuning</a:t>
            </a:r>
            <a:r>
              <a:rPr sz="3600" spc="-228" dirty="0"/>
              <a:t> </a:t>
            </a:r>
            <a:r>
              <a:rPr sz="3600" spc="-43" dirty="0"/>
              <a:t>on</a:t>
            </a:r>
            <a:r>
              <a:rPr sz="3600" spc="-228" dirty="0"/>
              <a:t> </a:t>
            </a:r>
            <a:r>
              <a:rPr sz="3600" spc="35" dirty="0"/>
              <a:t>a</a:t>
            </a:r>
            <a:r>
              <a:rPr sz="3600" spc="-225" dirty="0"/>
              <a:t> </a:t>
            </a:r>
            <a:r>
              <a:rPr sz="3600" dirty="0"/>
              <a:t>single</a:t>
            </a:r>
            <a:r>
              <a:rPr sz="3600" spc="-228" dirty="0"/>
              <a:t> </a:t>
            </a:r>
            <a:r>
              <a:rPr sz="3600" spc="20" dirty="0"/>
              <a:t>task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421005" cy="0"/>
          </a:xfrm>
          <a:custGeom>
            <a:avLst/>
            <a:gdLst/>
            <a:ahLst/>
            <a:cxnLst/>
            <a:rect l="l" t="t" r="r" b="b"/>
            <a:pathLst>
              <a:path w="842010">
                <a:moveTo>
                  <a:pt x="0" y="0"/>
                </a:moveTo>
                <a:lnTo>
                  <a:pt x="841698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6597686" y="1656172"/>
            <a:ext cx="2146618" cy="1504633"/>
            <a:chOff x="13195372" y="3312343"/>
            <a:chExt cx="4293235" cy="3009265"/>
          </a:xfrm>
        </p:grpSpPr>
        <p:sp>
          <p:nvSpPr>
            <p:cNvPr id="5" name="object 5"/>
            <p:cNvSpPr/>
            <p:nvPr/>
          </p:nvSpPr>
          <p:spPr>
            <a:xfrm>
              <a:off x="13214422" y="4816840"/>
              <a:ext cx="1068705" cy="0"/>
            </a:xfrm>
            <a:custGeom>
              <a:avLst/>
              <a:gdLst/>
              <a:ahLst/>
              <a:cxnLst/>
              <a:rect l="l" t="t" r="r" b="b"/>
              <a:pathLst>
                <a:path w="1068705">
                  <a:moveTo>
                    <a:pt x="0" y="0"/>
                  </a:moveTo>
                  <a:lnTo>
                    <a:pt x="1068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5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511645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511645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Fine-tuning</a:t>
            </a:r>
            <a:r>
              <a:rPr spc="-160" dirty="0"/>
              <a:t> </a:t>
            </a:r>
            <a:r>
              <a:rPr spc="-35" dirty="0"/>
              <a:t>on</a:t>
            </a:r>
            <a:r>
              <a:rPr spc="-160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dirty="0"/>
              <a:t>single</a:t>
            </a:r>
            <a:r>
              <a:rPr spc="-160" dirty="0"/>
              <a:t> </a:t>
            </a:r>
            <a:r>
              <a:rPr spc="15" dirty="0"/>
              <a:t>task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81319" y="2116701"/>
            <a:ext cx="805815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80023" marR="2540" indent="-173990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Instruct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3" name="object 13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2194272"/>
            <a:ext cx="841972" cy="8419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154958" y="1400191"/>
            <a:ext cx="2063750" cy="4065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Single-task</a:t>
            </a: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dataset,</a:t>
            </a:r>
            <a:endParaRPr sz="1300">
              <a:latin typeface="Lato"/>
              <a:cs typeface="Lato"/>
            </a:endParaRPr>
          </a:p>
          <a:p>
            <a:pPr marL="6350"/>
            <a:r>
              <a:rPr sz="1300" b="1" spc="-15" dirty="0">
                <a:solidFill>
                  <a:srgbClr val="FF00FF"/>
                </a:solidFill>
                <a:latin typeface="Lato"/>
                <a:cs typeface="Lato"/>
              </a:rPr>
              <a:t>e.g.</a:t>
            </a:r>
            <a:r>
              <a:rPr sz="1300" b="1" spc="-6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summarization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58388" y="2089527"/>
            <a:ext cx="3322638" cy="1051560"/>
            <a:chOff x="6116775" y="4179054"/>
            <a:chExt cx="6645275" cy="2103120"/>
          </a:xfrm>
        </p:grpSpPr>
        <p:sp>
          <p:nvSpPr>
            <p:cNvPr id="20" name="object 20"/>
            <p:cNvSpPr/>
            <p:nvPr/>
          </p:nvSpPr>
          <p:spPr>
            <a:xfrm>
              <a:off x="6121537" y="418381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21537" y="418381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151254" y="2205063"/>
            <a:ext cx="3093720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5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  <a:p>
            <a:pPr marR="956628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pc="-25" dirty="0"/>
              <a:t>…</a:t>
            </a:r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134587" y="2165727"/>
            <a:ext cx="3322638" cy="1051560"/>
            <a:chOff x="6269174" y="4331453"/>
            <a:chExt cx="6645275" cy="2103120"/>
          </a:xfrm>
        </p:grpSpPr>
        <p:sp>
          <p:nvSpPr>
            <p:cNvPr id="24" name="object 24"/>
            <p:cNvSpPr/>
            <p:nvPr/>
          </p:nvSpPr>
          <p:spPr>
            <a:xfrm>
              <a:off x="6273937" y="433621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273937" y="433621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27454" y="2281263"/>
            <a:ext cx="3093720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5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  <a:p>
            <a:pPr marR="956628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pc="-25" dirty="0"/>
              <a:t>…</a:t>
            </a:r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210787" y="2241927"/>
            <a:ext cx="3322638" cy="1051560"/>
            <a:chOff x="6421574" y="4483853"/>
            <a:chExt cx="6645275" cy="2103120"/>
          </a:xfrm>
        </p:grpSpPr>
        <p:sp>
          <p:nvSpPr>
            <p:cNvPr id="28" name="object 28"/>
            <p:cNvSpPr/>
            <p:nvPr/>
          </p:nvSpPr>
          <p:spPr>
            <a:xfrm>
              <a:off x="6426337" y="4488615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26337" y="4488615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303654" y="2357463"/>
            <a:ext cx="3093720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5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  <a:p>
            <a:pPr marR="956628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pc="-25" dirty="0"/>
              <a:t>…</a:t>
            </a:r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3286987" y="2318127"/>
            <a:ext cx="3322638" cy="1051560"/>
            <a:chOff x="6573973" y="4636253"/>
            <a:chExt cx="6645275" cy="2103120"/>
          </a:xfrm>
        </p:grpSpPr>
        <p:sp>
          <p:nvSpPr>
            <p:cNvPr id="32" name="object 32"/>
            <p:cNvSpPr/>
            <p:nvPr/>
          </p:nvSpPr>
          <p:spPr>
            <a:xfrm>
              <a:off x="6578736" y="4641015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578736" y="4641015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373504" y="2397535"/>
            <a:ext cx="31064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73504" y="2610894"/>
            <a:ext cx="214630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22306" y="2408420"/>
            <a:ext cx="3284855" cy="224473"/>
          </a:xfrm>
          <a:custGeom>
            <a:avLst/>
            <a:gdLst/>
            <a:ahLst/>
            <a:cxnLst/>
            <a:rect l="l" t="t" r="r" b="b"/>
            <a:pathLst>
              <a:path w="6569709" h="448945">
                <a:moveTo>
                  <a:pt x="0" y="22924"/>
                </a:moveTo>
                <a:lnTo>
                  <a:pt x="1803" y="14006"/>
                </a:lnTo>
                <a:lnTo>
                  <a:pt x="6718" y="6718"/>
                </a:lnTo>
                <a:lnTo>
                  <a:pt x="14006" y="1803"/>
                </a:lnTo>
                <a:lnTo>
                  <a:pt x="22924" y="0"/>
                </a:lnTo>
                <a:lnTo>
                  <a:pt x="6546761" y="0"/>
                </a:lnTo>
                <a:lnTo>
                  <a:pt x="6552836" y="0"/>
                </a:lnTo>
                <a:lnTo>
                  <a:pt x="6558661" y="2424"/>
                </a:lnTo>
                <a:lnTo>
                  <a:pt x="6562961" y="6724"/>
                </a:lnTo>
                <a:lnTo>
                  <a:pt x="6567261" y="11024"/>
                </a:lnTo>
                <a:lnTo>
                  <a:pt x="6569686" y="16849"/>
                </a:lnTo>
                <a:lnTo>
                  <a:pt x="6569686" y="22924"/>
                </a:lnTo>
                <a:lnTo>
                  <a:pt x="6569686" y="425874"/>
                </a:lnTo>
                <a:lnTo>
                  <a:pt x="6567883" y="434792"/>
                </a:lnTo>
                <a:lnTo>
                  <a:pt x="6562968" y="442080"/>
                </a:lnTo>
                <a:lnTo>
                  <a:pt x="6555680" y="446995"/>
                </a:lnTo>
                <a:lnTo>
                  <a:pt x="6546761" y="448799"/>
                </a:lnTo>
                <a:lnTo>
                  <a:pt x="22924" y="448799"/>
                </a:lnTo>
                <a:lnTo>
                  <a:pt x="14006" y="446995"/>
                </a:lnTo>
                <a:lnTo>
                  <a:pt x="6718" y="442080"/>
                </a:lnTo>
                <a:lnTo>
                  <a:pt x="1803" y="434792"/>
                </a:lnTo>
                <a:lnTo>
                  <a:pt x="0" y="425874"/>
                </a:lnTo>
                <a:lnTo>
                  <a:pt x="0" y="2292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7" name="object 37"/>
          <p:cNvSpPr txBox="1"/>
          <p:nvPr/>
        </p:nvSpPr>
        <p:spPr>
          <a:xfrm>
            <a:off x="4739358" y="3209266"/>
            <a:ext cx="243523" cy="3911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500" spc="-33" dirty="0">
                <a:latin typeface="Lato"/>
                <a:cs typeface="Lato"/>
              </a:rPr>
              <a:t>…</a:t>
            </a:r>
            <a:endParaRPr sz="25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15215" y="3792701"/>
            <a:ext cx="2566988" cy="4782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31115">
              <a:lnSpc>
                <a:spcPct val="114999"/>
              </a:lnSpc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Often,</a:t>
            </a:r>
            <a:r>
              <a:rPr b="1" spc="-5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only</a:t>
            </a:r>
            <a:r>
              <a:rPr b="1" spc="-5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500-1000</a:t>
            </a:r>
            <a:r>
              <a:rPr b="1" spc="-5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examples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needed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to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tune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a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single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task</a:t>
            </a:r>
            <a:endParaRPr>
              <a:latin typeface="Lato"/>
              <a:cs typeface="La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348689" y="3455481"/>
            <a:ext cx="1313180" cy="613728"/>
            <a:chOff x="10697378" y="6910961"/>
            <a:chExt cx="2626360" cy="1227455"/>
          </a:xfrm>
        </p:grpSpPr>
        <p:sp>
          <p:nvSpPr>
            <p:cNvPr id="40" name="object 40"/>
            <p:cNvSpPr/>
            <p:nvPr/>
          </p:nvSpPr>
          <p:spPr>
            <a:xfrm>
              <a:off x="10716428" y="6930011"/>
              <a:ext cx="2588260" cy="1106170"/>
            </a:xfrm>
            <a:custGeom>
              <a:avLst/>
              <a:gdLst/>
              <a:ahLst/>
              <a:cxnLst/>
              <a:rect l="l" t="t" r="r" b="b"/>
              <a:pathLst>
                <a:path w="2588259" h="1106170">
                  <a:moveTo>
                    <a:pt x="2451895" y="1105647"/>
                  </a:moveTo>
                  <a:lnTo>
                    <a:pt x="2489010" y="1067069"/>
                  </a:lnTo>
                  <a:lnTo>
                    <a:pt x="2521069" y="1026172"/>
                  </a:lnTo>
                  <a:lnTo>
                    <a:pt x="2543395" y="990863"/>
                  </a:lnTo>
                  <a:lnTo>
                    <a:pt x="2561995" y="953502"/>
                  </a:lnTo>
                  <a:lnTo>
                    <a:pt x="2576145" y="914316"/>
                  </a:lnTo>
                  <a:lnTo>
                    <a:pt x="2585125" y="873535"/>
                  </a:lnTo>
                  <a:lnTo>
                    <a:pt x="2588210" y="831385"/>
                  </a:lnTo>
                  <a:lnTo>
                    <a:pt x="2584678" y="788096"/>
                  </a:lnTo>
                  <a:lnTo>
                    <a:pt x="2573805" y="743895"/>
                  </a:lnTo>
                  <a:lnTo>
                    <a:pt x="2554870" y="699009"/>
                  </a:lnTo>
                  <a:lnTo>
                    <a:pt x="2527149" y="653668"/>
                  </a:lnTo>
                  <a:lnTo>
                    <a:pt x="2489919" y="608098"/>
                  </a:lnTo>
                  <a:lnTo>
                    <a:pt x="2455162" y="573694"/>
                  </a:lnTo>
                  <a:lnTo>
                    <a:pt x="2414708" y="539388"/>
                  </a:lnTo>
                  <a:lnTo>
                    <a:pt x="2368684" y="505277"/>
                  </a:lnTo>
                  <a:lnTo>
                    <a:pt x="2317221" y="471461"/>
                  </a:lnTo>
                  <a:lnTo>
                    <a:pt x="2260447" y="438037"/>
                  </a:lnTo>
                  <a:lnTo>
                    <a:pt x="2198492" y="405103"/>
                  </a:lnTo>
                  <a:lnTo>
                    <a:pt x="2131485" y="372758"/>
                  </a:lnTo>
                  <a:lnTo>
                    <a:pt x="2096127" y="356836"/>
                  </a:lnTo>
                  <a:lnTo>
                    <a:pt x="2059555" y="341098"/>
                  </a:lnTo>
                  <a:lnTo>
                    <a:pt x="2021784" y="325556"/>
                  </a:lnTo>
                  <a:lnTo>
                    <a:pt x="1982831" y="310223"/>
                  </a:lnTo>
                  <a:lnTo>
                    <a:pt x="1942711" y="295110"/>
                  </a:lnTo>
                  <a:lnTo>
                    <a:pt x="1901442" y="280230"/>
                  </a:lnTo>
                  <a:lnTo>
                    <a:pt x="1859038" y="265595"/>
                  </a:lnTo>
                  <a:lnTo>
                    <a:pt x="1815517" y="251217"/>
                  </a:lnTo>
                  <a:lnTo>
                    <a:pt x="1770894" y="237109"/>
                  </a:lnTo>
                  <a:lnTo>
                    <a:pt x="1725185" y="223283"/>
                  </a:lnTo>
                  <a:lnTo>
                    <a:pt x="1678408" y="209750"/>
                  </a:lnTo>
                  <a:lnTo>
                    <a:pt x="1630577" y="196525"/>
                  </a:lnTo>
                  <a:lnTo>
                    <a:pt x="1581709" y="183617"/>
                  </a:lnTo>
                  <a:lnTo>
                    <a:pt x="1531820" y="171041"/>
                  </a:lnTo>
                  <a:lnTo>
                    <a:pt x="1480926" y="158808"/>
                  </a:lnTo>
                  <a:lnTo>
                    <a:pt x="1429043" y="146930"/>
                  </a:lnTo>
                  <a:lnTo>
                    <a:pt x="1376188" y="135419"/>
                  </a:lnTo>
                  <a:lnTo>
                    <a:pt x="1322377" y="124289"/>
                  </a:lnTo>
                  <a:lnTo>
                    <a:pt x="1267625" y="113551"/>
                  </a:lnTo>
                  <a:lnTo>
                    <a:pt x="1211949" y="103217"/>
                  </a:lnTo>
                  <a:lnTo>
                    <a:pt x="1155366" y="93299"/>
                  </a:lnTo>
                  <a:lnTo>
                    <a:pt x="1097890" y="83811"/>
                  </a:lnTo>
                  <a:lnTo>
                    <a:pt x="1039539" y="74763"/>
                  </a:lnTo>
                  <a:lnTo>
                    <a:pt x="980328" y="66170"/>
                  </a:lnTo>
                  <a:lnTo>
                    <a:pt x="920274" y="58041"/>
                  </a:lnTo>
                  <a:lnTo>
                    <a:pt x="859393" y="50391"/>
                  </a:lnTo>
                  <a:lnTo>
                    <a:pt x="797700" y="43231"/>
                  </a:lnTo>
                  <a:lnTo>
                    <a:pt x="735213" y="36573"/>
                  </a:lnTo>
                  <a:lnTo>
                    <a:pt x="671947" y="30430"/>
                  </a:lnTo>
                  <a:lnTo>
                    <a:pt x="607918" y="24813"/>
                  </a:lnTo>
                  <a:lnTo>
                    <a:pt x="543142" y="19736"/>
                  </a:lnTo>
                  <a:lnTo>
                    <a:pt x="477636" y="15210"/>
                  </a:lnTo>
                  <a:lnTo>
                    <a:pt x="411416" y="11248"/>
                  </a:lnTo>
                  <a:lnTo>
                    <a:pt x="344498" y="7862"/>
                  </a:lnTo>
                  <a:lnTo>
                    <a:pt x="276898" y="5064"/>
                  </a:lnTo>
                  <a:lnTo>
                    <a:pt x="208632" y="2867"/>
                  </a:lnTo>
                  <a:lnTo>
                    <a:pt x="139716" y="1282"/>
                  </a:lnTo>
                  <a:lnTo>
                    <a:pt x="70166" y="322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7924" y="7961533"/>
              <a:ext cx="219874" cy="176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dirty="0"/>
              <a:t>Catastrophic</a:t>
            </a:r>
            <a:r>
              <a:rPr spc="-23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1160" y="860955"/>
            <a:ext cx="8086090" cy="6804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marR="2540" indent="-382270">
              <a:lnSpc>
                <a:spcPct val="114999"/>
              </a:lnSpc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3" dirty="0">
                <a:latin typeface="Lato"/>
                <a:cs typeface="Lato"/>
              </a:rPr>
              <a:t>Fine-tuning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can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significantly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increase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performance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30" dirty="0">
                <a:latin typeface="Lato"/>
                <a:cs typeface="Lato"/>
              </a:rPr>
              <a:t>of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a </a:t>
            </a:r>
            <a:r>
              <a:rPr sz="2000" spc="-20" dirty="0">
                <a:latin typeface="Lato"/>
                <a:cs typeface="Lato"/>
              </a:rPr>
              <a:t>specific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task…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7468" y="2566813"/>
            <a:ext cx="2612073" cy="835978"/>
            <a:chOff x="1214935" y="5133626"/>
            <a:chExt cx="5224145" cy="1671955"/>
          </a:xfrm>
        </p:grpSpPr>
        <p:sp>
          <p:nvSpPr>
            <p:cNvPr id="9" name="object 9"/>
            <p:cNvSpPr/>
            <p:nvPr/>
          </p:nvSpPr>
          <p:spPr>
            <a:xfrm>
              <a:off x="1219697" y="5138389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5214589" y="1662296"/>
                  </a:moveTo>
                  <a:lnTo>
                    <a:pt x="0" y="1662296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1662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697" y="5138389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0" y="0"/>
                  </a:moveTo>
                  <a:lnTo>
                    <a:pt x="5214589" y="0"/>
                  </a:lnTo>
                  <a:lnTo>
                    <a:pt x="5214589" y="1662296"/>
                  </a:lnTo>
                  <a:lnTo>
                    <a:pt x="0" y="16622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984" y="2646222"/>
            <a:ext cx="225298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635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07635" y="2615713"/>
            <a:ext cx="654050" cy="646113"/>
            <a:chOff x="8415270" y="5231426"/>
            <a:chExt cx="1308100" cy="1292225"/>
          </a:xfrm>
        </p:grpSpPr>
        <p:sp>
          <p:nvSpPr>
            <p:cNvPr id="13" name="object 13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49004" y="2818026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2088" y="2569195"/>
            <a:ext cx="2607310" cy="945772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 marR="272415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dirty="0">
                <a:latin typeface="Courier New"/>
                <a:cs typeface="Courier New"/>
              </a:rPr>
              <a:t>eived</a:t>
            </a:r>
            <a:r>
              <a:rPr b="1" spc="-13" dirty="0">
                <a:latin typeface="Courier New"/>
                <a:cs typeface="Courier New"/>
              </a:rPr>
              <a:t> </a:t>
            </a:r>
            <a:r>
              <a:rPr b="1" spc="-25" dirty="0">
                <a:latin typeface="Courier New"/>
                <a:cs typeface="Courier New"/>
              </a:rPr>
              <a:t>a </a:t>
            </a:r>
            <a:r>
              <a:rPr b="1" dirty="0">
                <a:latin typeface="Courier New"/>
                <a:cs typeface="Courier New"/>
              </a:rPr>
              <a:t>very</a:t>
            </a:r>
            <a:r>
              <a:rPr b="1" spc="-15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nice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book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spc="-5" dirty="0">
                <a:latin typeface="Courier New"/>
                <a:cs typeface="Courier New"/>
              </a:rPr>
              <a:t>review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5769" y="2805257"/>
            <a:ext cx="456883" cy="82233"/>
            <a:chOff x="6331537" y="5610513"/>
            <a:chExt cx="913765" cy="164465"/>
          </a:xfrm>
        </p:grpSpPr>
        <p:sp>
          <p:nvSpPr>
            <p:cNvPr id="18" name="object 18"/>
            <p:cNvSpPr/>
            <p:nvPr/>
          </p:nvSpPr>
          <p:spPr>
            <a:xfrm>
              <a:off x="6331537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5610513"/>
              <a:ext cx="210999" cy="16394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23252" y="2805257"/>
            <a:ext cx="456883" cy="82233"/>
            <a:chOff x="10646503" y="5610513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10646503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5610513"/>
              <a:ext cx="210999" cy="16394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3984" y="2001172"/>
            <a:ext cx="1433195" cy="53732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Before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923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6238" y="2331658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029" y="2331672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dirty="0"/>
              <a:t>Catastrophic</a:t>
            </a:r>
            <a:r>
              <a:rPr spc="-23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1160" y="860955"/>
            <a:ext cx="8086090" cy="6804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marR="2540" indent="-382270">
              <a:lnSpc>
                <a:spcPct val="114999"/>
              </a:lnSpc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3" dirty="0">
                <a:latin typeface="Lato"/>
                <a:cs typeface="Lato"/>
              </a:rPr>
              <a:t>Fine-tuning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can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significantly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increase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performance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30" dirty="0">
                <a:latin typeface="Lato"/>
                <a:cs typeface="Lato"/>
              </a:rPr>
              <a:t>of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a </a:t>
            </a:r>
            <a:r>
              <a:rPr sz="2000" spc="-20" dirty="0">
                <a:latin typeface="Lato"/>
                <a:cs typeface="Lato"/>
              </a:rPr>
              <a:t>specific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task…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7468" y="2566813"/>
            <a:ext cx="2612073" cy="835978"/>
            <a:chOff x="1214935" y="5133626"/>
            <a:chExt cx="5224145" cy="1671955"/>
          </a:xfrm>
        </p:grpSpPr>
        <p:sp>
          <p:nvSpPr>
            <p:cNvPr id="9" name="object 9"/>
            <p:cNvSpPr/>
            <p:nvPr/>
          </p:nvSpPr>
          <p:spPr>
            <a:xfrm>
              <a:off x="1219697" y="5138389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5214589" y="1662296"/>
                  </a:moveTo>
                  <a:lnTo>
                    <a:pt x="0" y="1662296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1662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697" y="5138389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0" y="0"/>
                  </a:moveTo>
                  <a:lnTo>
                    <a:pt x="5214589" y="0"/>
                  </a:lnTo>
                  <a:lnTo>
                    <a:pt x="5214589" y="1662296"/>
                  </a:lnTo>
                  <a:lnTo>
                    <a:pt x="0" y="16622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984" y="2646222"/>
            <a:ext cx="225298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635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07635" y="2615713"/>
            <a:ext cx="654050" cy="646113"/>
            <a:chOff x="8415270" y="5231426"/>
            <a:chExt cx="1308100" cy="1292225"/>
          </a:xfrm>
        </p:grpSpPr>
        <p:sp>
          <p:nvSpPr>
            <p:cNvPr id="13" name="object 13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49004" y="2818026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2088" y="2569195"/>
            <a:ext cx="2607310" cy="730328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5769" y="2805257"/>
            <a:ext cx="456883" cy="82233"/>
            <a:chOff x="6331537" y="5610513"/>
            <a:chExt cx="913765" cy="164465"/>
          </a:xfrm>
        </p:grpSpPr>
        <p:sp>
          <p:nvSpPr>
            <p:cNvPr id="18" name="object 18"/>
            <p:cNvSpPr/>
            <p:nvPr/>
          </p:nvSpPr>
          <p:spPr>
            <a:xfrm>
              <a:off x="6331537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5610513"/>
              <a:ext cx="210999" cy="16394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23252" y="2805257"/>
            <a:ext cx="456883" cy="82233"/>
            <a:chOff x="10646503" y="5610513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10646503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5610513"/>
              <a:ext cx="210999" cy="16394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3984" y="2001172"/>
            <a:ext cx="1313498" cy="53732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After</a:t>
            </a:r>
            <a:r>
              <a:rPr spc="-3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923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6238" y="2331658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029" y="2331672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7479" y="435635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dirty="0"/>
              <a:t>Catastrophic</a:t>
            </a:r>
            <a:r>
              <a:rPr spc="-23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221" y="1069189"/>
            <a:ext cx="594074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…but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can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lead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reduction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ability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other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tasks</a:t>
            </a:r>
            <a:endParaRPr sz="2000" dirty="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7468" y="2566813"/>
            <a:ext cx="2612073" cy="1051560"/>
            <a:chOff x="1214935" y="5133626"/>
            <a:chExt cx="5224145" cy="2103120"/>
          </a:xfrm>
        </p:grpSpPr>
        <p:sp>
          <p:nvSpPr>
            <p:cNvPr id="9" name="object 9"/>
            <p:cNvSpPr/>
            <p:nvPr/>
          </p:nvSpPr>
          <p:spPr>
            <a:xfrm>
              <a:off x="1219697" y="5138389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5214589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697" y="5138389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0" y="0"/>
                  </a:moveTo>
                  <a:lnTo>
                    <a:pt x="5214589" y="0"/>
                  </a:lnTo>
                  <a:lnTo>
                    <a:pt x="5214589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984" y="2646222"/>
            <a:ext cx="2359660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322898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What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name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of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cat?</a:t>
            </a:r>
            <a:endParaRPr>
              <a:latin typeface="Courier New"/>
              <a:cs typeface="Courier New"/>
            </a:endParaRPr>
          </a:p>
          <a:p>
            <a:pPr marL="6350" marR="2540"/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Charlie</a:t>
            </a:r>
            <a:r>
              <a:rPr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cat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roamed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garden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at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night.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07635" y="2615713"/>
            <a:ext cx="654050" cy="646113"/>
            <a:chOff x="8415270" y="5231426"/>
            <a:chExt cx="1308100" cy="1292225"/>
          </a:xfrm>
        </p:grpSpPr>
        <p:sp>
          <p:nvSpPr>
            <p:cNvPr id="13" name="object 13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49004" y="2818026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2088" y="2569195"/>
            <a:ext cx="2607310" cy="1161215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48577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What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name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of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cat?</a:t>
            </a:r>
            <a:endParaRPr>
              <a:latin typeface="Courier New"/>
              <a:cs typeface="Courier New"/>
            </a:endParaRPr>
          </a:p>
          <a:p>
            <a:pPr marL="90488" marR="165735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Charlie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cat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roamed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garden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at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night.</a:t>
            </a:r>
            <a:endParaRPr>
              <a:latin typeface="Courier New"/>
              <a:cs typeface="Courier New"/>
            </a:endParaRPr>
          </a:p>
          <a:p>
            <a:pPr marL="90488"/>
            <a:r>
              <a:rPr b="1" spc="-5" dirty="0">
                <a:latin typeface="Courier New"/>
                <a:cs typeface="Courier New"/>
              </a:rPr>
              <a:t>Charlie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5769" y="2805257"/>
            <a:ext cx="456883" cy="82233"/>
            <a:chOff x="6331537" y="5610513"/>
            <a:chExt cx="913765" cy="164465"/>
          </a:xfrm>
        </p:grpSpPr>
        <p:sp>
          <p:nvSpPr>
            <p:cNvPr id="18" name="object 18"/>
            <p:cNvSpPr/>
            <p:nvPr/>
          </p:nvSpPr>
          <p:spPr>
            <a:xfrm>
              <a:off x="6331537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5610513"/>
              <a:ext cx="210999" cy="16394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23252" y="2805257"/>
            <a:ext cx="456883" cy="82233"/>
            <a:chOff x="10646503" y="5610513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10646503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5610513"/>
              <a:ext cx="210999" cy="16394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3984" y="2001172"/>
            <a:ext cx="1467485" cy="53732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06743" algn="l"/>
              </a:tabLst>
            </a:pPr>
            <a:r>
              <a:rPr spc="-5" dirty="0">
                <a:latin typeface="Lato"/>
                <a:cs typeface="Lato"/>
              </a:rPr>
              <a:t>Before</a:t>
            </a:r>
            <a:r>
              <a:rPr dirty="0">
                <a:latin typeface="Lato"/>
                <a:cs typeface="Lato"/>
              </a:rPr>
              <a:t>	</a:t>
            </a:r>
            <a:r>
              <a:rPr spc="-10"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923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6238" y="2331658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029" y="2331672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dirty="0"/>
              <a:t>Catastrophic</a:t>
            </a:r>
            <a:r>
              <a:rPr spc="-23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1160" y="906675"/>
            <a:ext cx="594074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…but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can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lead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reduction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ability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other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tasks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7468" y="2566813"/>
            <a:ext cx="2612073" cy="1051560"/>
            <a:chOff x="1214935" y="5133626"/>
            <a:chExt cx="5224145" cy="2103120"/>
          </a:xfrm>
        </p:grpSpPr>
        <p:sp>
          <p:nvSpPr>
            <p:cNvPr id="9" name="object 9"/>
            <p:cNvSpPr/>
            <p:nvPr/>
          </p:nvSpPr>
          <p:spPr>
            <a:xfrm>
              <a:off x="1219697" y="5138389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5214589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697" y="5138389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0" y="0"/>
                  </a:moveTo>
                  <a:lnTo>
                    <a:pt x="5214589" y="0"/>
                  </a:lnTo>
                  <a:lnTo>
                    <a:pt x="5214589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984" y="2646222"/>
            <a:ext cx="2359660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322898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What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name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of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cat?</a:t>
            </a:r>
            <a:endParaRPr>
              <a:latin typeface="Courier New"/>
              <a:cs typeface="Courier New"/>
            </a:endParaRPr>
          </a:p>
          <a:p>
            <a:pPr marL="6350" marR="2540"/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Charlie</a:t>
            </a:r>
            <a:r>
              <a:rPr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cat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roamed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garden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at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night.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07635" y="2615713"/>
            <a:ext cx="654050" cy="646113"/>
            <a:chOff x="8415270" y="5231426"/>
            <a:chExt cx="1308100" cy="1292225"/>
          </a:xfrm>
        </p:grpSpPr>
        <p:sp>
          <p:nvSpPr>
            <p:cNvPr id="13" name="object 13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49004" y="2818026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2088" y="2569195"/>
            <a:ext cx="2607310" cy="1376659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48577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What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name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of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cat?</a:t>
            </a:r>
            <a:endParaRPr>
              <a:latin typeface="Courier New"/>
              <a:cs typeface="Courier New"/>
            </a:endParaRPr>
          </a:p>
          <a:p>
            <a:pPr marL="90488" marR="165735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Charlie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cat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roamed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garden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at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night.</a:t>
            </a:r>
            <a:endParaRPr>
              <a:latin typeface="Courier New"/>
              <a:cs typeface="Courier New"/>
            </a:endParaRPr>
          </a:p>
          <a:p>
            <a:pPr marL="90488" marR="1019175"/>
            <a:r>
              <a:rPr b="1" dirty="0">
                <a:latin typeface="Courier New"/>
                <a:cs typeface="Courier New"/>
              </a:rPr>
              <a:t>The</a:t>
            </a:r>
            <a:r>
              <a:rPr b="1" spc="-18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garden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spc="-13" dirty="0">
                <a:latin typeface="Courier New"/>
                <a:cs typeface="Courier New"/>
              </a:rPr>
              <a:t>was </a:t>
            </a:r>
            <a:r>
              <a:rPr b="1" spc="-5" dirty="0">
                <a:latin typeface="Courier New"/>
                <a:cs typeface="Courier New"/>
              </a:rPr>
              <a:t>positive.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5769" y="2805257"/>
            <a:ext cx="456883" cy="82233"/>
            <a:chOff x="6331537" y="5610513"/>
            <a:chExt cx="913765" cy="164465"/>
          </a:xfrm>
        </p:grpSpPr>
        <p:sp>
          <p:nvSpPr>
            <p:cNvPr id="18" name="object 18"/>
            <p:cNvSpPr/>
            <p:nvPr/>
          </p:nvSpPr>
          <p:spPr>
            <a:xfrm>
              <a:off x="6331537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5610513"/>
              <a:ext cx="210999" cy="16394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23252" y="2805257"/>
            <a:ext cx="456883" cy="82233"/>
            <a:chOff x="10646503" y="5610513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10646503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5610513"/>
              <a:ext cx="210999" cy="16394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3984" y="2001172"/>
            <a:ext cx="1347788" cy="53732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486728" algn="l"/>
              </a:tabLst>
            </a:pPr>
            <a:r>
              <a:rPr spc="-5" dirty="0">
                <a:latin typeface="Lato"/>
                <a:cs typeface="Lato"/>
              </a:rPr>
              <a:t>After</a:t>
            </a:r>
            <a:r>
              <a:rPr dirty="0">
                <a:latin typeface="Lato"/>
                <a:cs typeface="Lato"/>
              </a:rPr>
              <a:t>	</a:t>
            </a:r>
            <a:r>
              <a:rPr spc="-10"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923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6238" y="2331658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029" y="2331672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50801" y="2100467"/>
            <a:ext cx="3315970" cy="942566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 indent="279718">
              <a:spcBef>
                <a:spcPts val="50"/>
              </a:spcBef>
            </a:pPr>
            <a:r>
              <a:rPr sz="3000" dirty="0"/>
              <a:t>Fine-tuning</a:t>
            </a:r>
            <a:r>
              <a:rPr sz="3000" spc="-190" dirty="0"/>
              <a:t> </a:t>
            </a:r>
            <a:r>
              <a:rPr sz="3000" spc="-10" dirty="0"/>
              <a:t>with </a:t>
            </a:r>
            <a:r>
              <a:rPr sz="3000" dirty="0"/>
              <a:t>instruction</a:t>
            </a:r>
            <a:r>
              <a:rPr sz="3000" spc="-50" dirty="0"/>
              <a:t> </a:t>
            </a:r>
            <a:r>
              <a:rPr sz="3000" spc="-5" dirty="0"/>
              <a:t>prompts</a:t>
            </a:r>
            <a:endParaRPr sz="3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9136" y="434784"/>
            <a:ext cx="64082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spc="-43" dirty="0"/>
              <a:t>How</a:t>
            </a:r>
            <a:r>
              <a:rPr spc="-135" dirty="0"/>
              <a:t> </a:t>
            </a:r>
            <a:r>
              <a:rPr dirty="0"/>
              <a:t>to</a:t>
            </a:r>
            <a:r>
              <a:rPr spc="-133" dirty="0"/>
              <a:t> </a:t>
            </a:r>
            <a:r>
              <a:rPr spc="-20" dirty="0"/>
              <a:t>avoid</a:t>
            </a:r>
            <a:r>
              <a:rPr spc="-133" dirty="0"/>
              <a:t> </a:t>
            </a:r>
            <a:r>
              <a:rPr dirty="0"/>
              <a:t>catastrophic</a:t>
            </a:r>
            <a:r>
              <a:rPr spc="-135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3674" y="1493250"/>
            <a:ext cx="5824538" cy="1078500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388303" indent="-381953">
              <a:spcBef>
                <a:spcPts val="410"/>
              </a:spcBef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First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note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that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23" dirty="0">
                <a:latin typeface="Lato"/>
                <a:cs typeface="Lato"/>
              </a:rPr>
              <a:t>you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might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not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23" dirty="0">
                <a:latin typeface="Lato"/>
                <a:cs typeface="Lato"/>
              </a:rPr>
              <a:t>have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35" dirty="0">
                <a:latin typeface="Lato"/>
                <a:cs typeface="Lato"/>
              </a:rPr>
              <a:t>to!</a:t>
            </a:r>
            <a:endParaRPr sz="2000" dirty="0">
              <a:latin typeface="Lato"/>
              <a:cs typeface="Lato"/>
            </a:endParaRPr>
          </a:p>
          <a:p>
            <a:pPr marL="388303" indent="-381953">
              <a:spcBef>
                <a:spcPts val="36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3" dirty="0">
                <a:latin typeface="Lato"/>
                <a:cs typeface="Lato"/>
              </a:rPr>
              <a:t>Fine-tune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93" dirty="0">
                <a:latin typeface="Lato"/>
                <a:cs typeface="Lato"/>
              </a:rPr>
              <a:t> </a:t>
            </a:r>
            <a:r>
              <a:rPr sz="2000" b="1" dirty="0">
                <a:latin typeface="Lato"/>
                <a:cs typeface="Lato"/>
              </a:rPr>
              <a:t>multiple</a:t>
            </a:r>
            <a:r>
              <a:rPr sz="2000" b="1" spc="-68" dirty="0">
                <a:latin typeface="Lato"/>
                <a:cs typeface="Lato"/>
              </a:rPr>
              <a:t> </a:t>
            </a:r>
            <a:r>
              <a:rPr sz="2000" b="1" dirty="0">
                <a:latin typeface="Lato"/>
                <a:cs typeface="Lato"/>
              </a:rPr>
              <a:t>tasks</a:t>
            </a:r>
            <a:r>
              <a:rPr sz="2000" b="1" spc="-6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at</a:t>
            </a:r>
            <a:r>
              <a:rPr sz="2000" spc="-9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the</a:t>
            </a:r>
            <a:r>
              <a:rPr sz="2000" spc="-9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same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time</a:t>
            </a:r>
            <a:endParaRPr sz="2000" dirty="0">
              <a:latin typeface="Lato"/>
              <a:cs typeface="Lato"/>
            </a:endParaRPr>
          </a:p>
          <a:p>
            <a:pPr marL="388303" indent="-381953">
              <a:spcBef>
                <a:spcPts val="360"/>
              </a:spcBef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Consider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b="1" dirty="0">
                <a:latin typeface="Lato"/>
                <a:cs typeface="Lato"/>
              </a:rPr>
              <a:t>Parameter</a:t>
            </a:r>
            <a:r>
              <a:rPr sz="2000" b="1" spc="-48" dirty="0">
                <a:latin typeface="Lato"/>
                <a:cs typeface="Lato"/>
              </a:rPr>
              <a:t> </a:t>
            </a:r>
            <a:r>
              <a:rPr sz="2000" b="1" dirty="0">
                <a:latin typeface="Lato"/>
                <a:cs typeface="Lato"/>
              </a:rPr>
              <a:t>Efficient</a:t>
            </a:r>
            <a:r>
              <a:rPr sz="2000" b="1" spc="-43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Fine-</a:t>
            </a:r>
            <a:r>
              <a:rPr sz="2000" b="1" dirty="0">
                <a:latin typeface="Lato"/>
                <a:cs typeface="Lato"/>
              </a:rPr>
              <a:t>tuning</a:t>
            </a:r>
            <a:r>
              <a:rPr sz="2000" b="1" spc="-3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(PEFT)</a:t>
            </a:r>
            <a:endParaRPr sz="20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7221" y="2272787"/>
            <a:ext cx="6749733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600" dirty="0"/>
              <a:t>Multi-task,</a:t>
            </a:r>
            <a:r>
              <a:rPr sz="3600" spc="-138" dirty="0"/>
              <a:t> </a:t>
            </a:r>
            <a:r>
              <a:rPr sz="3600" dirty="0"/>
              <a:t>instruction</a:t>
            </a:r>
            <a:r>
              <a:rPr sz="3600" spc="-135" dirty="0"/>
              <a:t> </a:t>
            </a:r>
            <a:r>
              <a:rPr sz="3600" spc="-18" dirty="0"/>
              <a:t>fine-</a:t>
            </a:r>
            <a:r>
              <a:rPr sz="3600" spc="-5" dirty="0"/>
              <a:t>tuning</a:t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179821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179821"/>
            <a:ext cx="344805" cy="0"/>
          </a:xfrm>
          <a:custGeom>
            <a:avLst/>
            <a:gdLst/>
            <a:ahLst/>
            <a:cxnLst/>
            <a:rect l="l" t="t" r="r" b="b"/>
            <a:pathLst>
              <a:path w="689610">
                <a:moveTo>
                  <a:pt x="0" y="0"/>
                </a:moveTo>
                <a:lnTo>
                  <a:pt x="689298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982188" y="1479928"/>
            <a:ext cx="4255453" cy="1051560"/>
            <a:chOff x="5964375" y="2959856"/>
            <a:chExt cx="8510905" cy="2103120"/>
          </a:xfrm>
        </p:grpSpPr>
        <p:sp>
          <p:nvSpPr>
            <p:cNvPr id="5" name="object 5"/>
            <p:cNvSpPr/>
            <p:nvPr/>
          </p:nvSpPr>
          <p:spPr>
            <a:xfrm>
              <a:off x="13214423" y="4359641"/>
              <a:ext cx="1068705" cy="0"/>
            </a:xfrm>
            <a:custGeom>
              <a:avLst/>
              <a:gdLst/>
              <a:ahLst/>
              <a:cxnLst/>
              <a:rect l="l" t="t" r="r" b="b"/>
              <a:pathLst>
                <a:path w="1068705">
                  <a:moveTo>
                    <a:pt x="0" y="0"/>
                  </a:moveTo>
                  <a:lnTo>
                    <a:pt x="1068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277666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69137" y="2964619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5969137" y="2964619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Multi-task,</a:t>
            </a:r>
            <a:r>
              <a:rPr spc="-105" dirty="0"/>
              <a:t> </a:t>
            </a:r>
            <a:r>
              <a:rPr dirty="0"/>
              <a:t>instruction</a:t>
            </a:r>
            <a:r>
              <a:rPr spc="-102" dirty="0"/>
              <a:t> </a:t>
            </a:r>
            <a:r>
              <a:rPr spc="-15" dirty="0"/>
              <a:t>fine-</a:t>
            </a:r>
            <a:r>
              <a:rPr spc="-5" dirty="0"/>
              <a:t>tuning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57356" y="1444241"/>
            <a:ext cx="1474470" cy="1471295"/>
            <a:chOff x="714711" y="2888481"/>
            <a:chExt cx="2948940" cy="2942590"/>
          </a:xfrm>
        </p:grpSpPr>
        <p:sp>
          <p:nvSpPr>
            <p:cNvPr id="11" name="object 11"/>
            <p:cNvSpPr/>
            <p:nvPr/>
          </p:nvSpPr>
          <p:spPr>
            <a:xfrm>
              <a:off x="719473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19473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5207" y="1888102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910" y="11716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1965672"/>
            <a:ext cx="841972" cy="84197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154958" y="1171591"/>
            <a:ext cx="261461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-4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tune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on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many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8704" y="1559336"/>
            <a:ext cx="31064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86987" y="1975227"/>
            <a:ext cx="3322638" cy="1051560"/>
            <a:chOff x="6573973" y="3950454"/>
            <a:chExt cx="6645275" cy="2103120"/>
          </a:xfrm>
        </p:grpSpPr>
        <p:sp>
          <p:nvSpPr>
            <p:cNvPr id="19" name="object 19"/>
            <p:cNvSpPr/>
            <p:nvPr/>
          </p:nvSpPr>
          <p:spPr>
            <a:xfrm>
              <a:off x="6578736" y="3955217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578736" y="3955217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91749" y="2054635"/>
            <a:ext cx="300831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Rate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91787" y="2508626"/>
            <a:ext cx="3627438" cy="1584960"/>
            <a:chOff x="7183573" y="5017252"/>
            <a:chExt cx="7254875" cy="3169920"/>
          </a:xfrm>
        </p:grpSpPr>
        <p:sp>
          <p:nvSpPr>
            <p:cNvPr id="23" name="object 23"/>
            <p:cNvSpPr/>
            <p:nvPr/>
          </p:nvSpPr>
          <p:spPr>
            <a:xfrm>
              <a:off x="7188335" y="5022014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188335" y="5022014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797934" y="6088812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7934" y="6088812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78303" y="2588034"/>
            <a:ext cx="2893060" cy="76815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Translate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into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Python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code: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2"/>
              </a:spcBef>
            </a:pPr>
            <a:endParaRPr>
              <a:latin typeface="Courier New"/>
              <a:cs typeface="Courier New"/>
            </a:endParaRPr>
          </a:p>
          <a:p>
            <a:pPr marL="310833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Identify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places: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83103" y="3548152"/>
            <a:ext cx="214630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01069" y="1564722"/>
            <a:ext cx="4199255" cy="1782763"/>
          </a:xfrm>
          <a:custGeom>
            <a:avLst/>
            <a:gdLst/>
            <a:ahLst/>
            <a:cxnLst/>
            <a:rect l="l" t="t" r="r" b="b"/>
            <a:pathLst>
              <a:path w="8398510" h="3565525">
                <a:moveTo>
                  <a:pt x="1828796" y="3139243"/>
                </a:moveTo>
                <a:lnTo>
                  <a:pt x="1830599" y="3130324"/>
                </a:lnTo>
                <a:lnTo>
                  <a:pt x="1835515" y="3123037"/>
                </a:lnTo>
                <a:lnTo>
                  <a:pt x="1842802" y="3118121"/>
                </a:lnTo>
                <a:lnTo>
                  <a:pt x="1851721" y="3116318"/>
                </a:lnTo>
                <a:lnTo>
                  <a:pt x="8375558" y="3116318"/>
                </a:lnTo>
                <a:lnTo>
                  <a:pt x="8381633" y="3116318"/>
                </a:lnTo>
                <a:lnTo>
                  <a:pt x="8387458" y="3118743"/>
                </a:lnTo>
                <a:lnTo>
                  <a:pt x="8391758" y="3123043"/>
                </a:lnTo>
                <a:lnTo>
                  <a:pt x="8396058" y="3127343"/>
                </a:lnTo>
                <a:lnTo>
                  <a:pt x="8398483" y="3133168"/>
                </a:lnTo>
                <a:lnTo>
                  <a:pt x="8398483" y="3139243"/>
                </a:lnTo>
                <a:lnTo>
                  <a:pt x="8398483" y="3542192"/>
                </a:lnTo>
                <a:lnTo>
                  <a:pt x="8396679" y="3551111"/>
                </a:lnTo>
                <a:lnTo>
                  <a:pt x="8391764" y="3558399"/>
                </a:lnTo>
                <a:lnTo>
                  <a:pt x="8384476" y="3563314"/>
                </a:lnTo>
                <a:lnTo>
                  <a:pt x="8375558" y="3565117"/>
                </a:lnTo>
                <a:lnTo>
                  <a:pt x="1851721" y="3565117"/>
                </a:lnTo>
                <a:lnTo>
                  <a:pt x="1842802" y="3563314"/>
                </a:lnTo>
                <a:lnTo>
                  <a:pt x="1835515" y="3558399"/>
                </a:lnTo>
                <a:lnTo>
                  <a:pt x="1830599" y="3551111"/>
                </a:lnTo>
                <a:lnTo>
                  <a:pt x="1828796" y="3542192"/>
                </a:lnTo>
                <a:lnTo>
                  <a:pt x="1828796" y="3139243"/>
                </a:lnTo>
                <a:close/>
              </a:path>
              <a:path w="8398510" h="3565525">
                <a:moveTo>
                  <a:pt x="0" y="22899"/>
                </a:moveTo>
                <a:lnTo>
                  <a:pt x="1803" y="13985"/>
                </a:lnTo>
                <a:lnTo>
                  <a:pt x="6718" y="6706"/>
                </a:lnTo>
                <a:lnTo>
                  <a:pt x="14006" y="1799"/>
                </a:lnTo>
                <a:lnTo>
                  <a:pt x="22924" y="0"/>
                </a:lnTo>
                <a:lnTo>
                  <a:pt x="6546761" y="0"/>
                </a:lnTo>
                <a:lnTo>
                  <a:pt x="6552836" y="0"/>
                </a:lnTo>
                <a:lnTo>
                  <a:pt x="6558661" y="2399"/>
                </a:lnTo>
                <a:lnTo>
                  <a:pt x="6562961" y="6699"/>
                </a:lnTo>
                <a:lnTo>
                  <a:pt x="6567261" y="10999"/>
                </a:lnTo>
                <a:lnTo>
                  <a:pt x="6569686" y="16824"/>
                </a:lnTo>
                <a:lnTo>
                  <a:pt x="6569686" y="22899"/>
                </a:lnTo>
                <a:lnTo>
                  <a:pt x="6569686" y="425874"/>
                </a:lnTo>
                <a:lnTo>
                  <a:pt x="6567883" y="434792"/>
                </a:lnTo>
                <a:lnTo>
                  <a:pt x="6562968" y="442080"/>
                </a:lnTo>
                <a:lnTo>
                  <a:pt x="6555680" y="446995"/>
                </a:lnTo>
                <a:lnTo>
                  <a:pt x="6546761" y="448799"/>
                </a:lnTo>
                <a:lnTo>
                  <a:pt x="22924" y="448799"/>
                </a:lnTo>
                <a:lnTo>
                  <a:pt x="14006" y="446995"/>
                </a:lnTo>
                <a:lnTo>
                  <a:pt x="6718" y="442080"/>
                </a:lnTo>
                <a:lnTo>
                  <a:pt x="1803" y="434792"/>
                </a:lnTo>
                <a:lnTo>
                  <a:pt x="0" y="425874"/>
                </a:lnTo>
                <a:lnTo>
                  <a:pt x="0" y="22899"/>
                </a:lnTo>
                <a:close/>
              </a:path>
              <a:path w="8398510" h="3565525">
                <a:moveTo>
                  <a:pt x="609598" y="1013497"/>
                </a:moveTo>
                <a:lnTo>
                  <a:pt x="611401" y="1004579"/>
                </a:lnTo>
                <a:lnTo>
                  <a:pt x="616317" y="997291"/>
                </a:lnTo>
                <a:lnTo>
                  <a:pt x="623604" y="992376"/>
                </a:lnTo>
                <a:lnTo>
                  <a:pt x="632523" y="990573"/>
                </a:lnTo>
                <a:lnTo>
                  <a:pt x="7156360" y="990573"/>
                </a:lnTo>
                <a:lnTo>
                  <a:pt x="7162435" y="990573"/>
                </a:lnTo>
                <a:lnTo>
                  <a:pt x="7168260" y="992997"/>
                </a:lnTo>
                <a:lnTo>
                  <a:pt x="7172560" y="997297"/>
                </a:lnTo>
                <a:lnTo>
                  <a:pt x="7176860" y="1001597"/>
                </a:lnTo>
                <a:lnTo>
                  <a:pt x="7179285" y="1007422"/>
                </a:lnTo>
                <a:lnTo>
                  <a:pt x="7179285" y="1013497"/>
                </a:lnTo>
                <a:lnTo>
                  <a:pt x="7179285" y="1416472"/>
                </a:lnTo>
                <a:lnTo>
                  <a:pt x="7177482" y="1425386"/>
                </a:lnTo>
                <a:lnTo>
                  <a:pt x="7172566" y="1432665"/>
                </a:lnTo>
                <a:lnTo>
                  <a:pt x="7165279" y="1437572"/>
                </a:lnTo>
                <a:lnTo>
                  <a:pt x="7156360" y="1439372"/>
                </a:lnTo>
                <a:lnTo>
                  <a:pt x="632523" y="1439372"/>
                </a:lnTo>
                <a:lnTo>
                  <a:pt x="623604" y="1437572"/>
                </a:lnTo>
                <a:lnTo>
                  <a:pt x="616317" y="1432665"/>
                </a:lnTo>
                <a:lnTo>
                  <a:pt x="611401" y="1425386"/>
                </a:lnTo>
                <a:lnTo>
                  <a:pt x="609598" y="1416472"/>
                </a:lnTo>
                <a:lnTo>
                  <a:pt x="609598" y="1013497"/>
                </a:lnTo>
                <a:close/>
              </a:path>
              <a:path w="8398510" h="3565525">
                <a:moveTo>
                  <a:pt x="1196647" y="2047695"/>
                </a:moveTo>
                <a:lnTo>
                  <a:pt x="1198450" y="2038777"/>
                </a:lnTo>
                <a:lnTo>
                  <a:pt x="1203366" y="2031489"/>
                </a:lnTo>
                <a:lnTo>
                  <a:pt x="1210653" y="2026574"/>
                </a:lnTo>
                <a:lnTo>
                  <a:pt x="1219572" y="2024770"/>
                </a:lnTo>
                <a:lnTo>
                  <a:pt x="7743409" y="2024770"/>
                </a:lnTo>
                <a:lnTo>
                  <a:pt x="7749484" y="2024770"/>
                </a:lnTo>
                <a:lnTo>
                  <a:pt x="7755309" y="2027195"/>
                </a:lnTo>
                <a:lnTo>
                  <a:pt x="7759609" y="2031495"/>
                </a:lnTo>
                <a:lnTo>
                  <a:pt x="7763909" y="2035795"/>
                </a:lnTo>
                <a:lnTo>
                  <a:pt x="7766334" y="2041620"/>
                </a:lnTo>
                <a:lnTo>
                  <a:pt x="7766334" y="2047695"/>
                </a:lnTo>
                <a:lnTo>
                  <a:pt x="7766334" y="2450670"/>
                </a:lnTo>
                <a:lnTo>
                  <a:pt x="7764531" y="2459584"/>
                </a:lnTo>
                <a:lnTo>
                  <a:pt x="7759615" y="2466863"/>
                </a:lnTo>
                <a:lnTo>
                  <a:pt x="7752328" y="2471770"/>
                </a:lnTo>
                <a:lnTo>
                  <a:pt x="7743409" y="2473570"/>
                </a:lnTo>
                <a:lnTo>
                  <a:pt x="1219572" y="2473570"/>
                </a:lnTo>
                <a:lnTo>
                  <a:pt x="1210653" y="2471770"/>
                </a:lnTo>
                <a:lnTo>
                  <a:pt x="1203366" y="2466863"/>
                </a:lnTo>
                <a:lnTo>
                  <a:pt x="1198450" y="2459584"/>
                </a:lnTo>
                <a:lnTo>
                  <a:pt x="1196647" y="2450670"/>
                </a:lnTo>
                <a:lnTo>
                  <a:pt x="1196647" y="2047695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0" name="object 30"/>
          <p:cNvSpPr txBox="1"/>
          <p:nvPr/>
        </p:nvSpPr>
        <p:spPr>
          <a:xfrm>
            <a:off x="7432112" y="3405228"/>
            <a:ext cx="243523" cy="3911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500" spc="-33" dirty="0">
                <a:latin typeface="Lato"/>
                <a:cs typeface="Lato"/>
              </a:rPr>
              <a:t>…</a:t>
            </a:r>
            <a:endParaRPr sz="25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179821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179821"/>
            <a:ext cx="344805" cy="0"/>
          </a:xfrm>
          <a:custGeom>
            <a:avLst/>
            <a:gdLst/>
            <a:ahLst/>
            <a:cxnLst/>
            <a:rect l="l" t="t" r="r" b="b"/>
            <a:pathLst>
              <a:path w="689610">
                <a:moveTo>
                  <a:pt x="0" y="0"/>
                </a:moveTo>
                <a:lnTo>
                  <a:pt x="689298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982188" y="1479928"/>
            <a:ext cx="4255453" cy="1051560"/>
            <a:chOff x="5964375" y="2959856"/>
            <a:chExt cx="8510905" cy="2103120"/>
          </a:xfrm>
        </p:grpSpPr>
        <p:sp>
          <p:nvSpPr>
            <p:cNvPr id="5" name="object 5"/>
            <p:cNvSpPr/>
            <p:nvPr/>
          </p:nvSpPr>
          <p:spPr>
            <a:xfrm>
              <a:off x="13214423" y="4359641"/>
              <a:ext cx="1068705" cy="0"/>
            </a:xfrm>
            <a:custGeom>
              <a:avLst/>
              <a:gdLst/>
              <a:ahLst/>
              <a:cxnLst/>
              <a:rect l="l" t="t" r="r" b="b"/>
              <a:pathLst>
                <a:path w="1068705">
                  <a:moveTo>
                    <a:pt x="0" y="0"/>
                  </a:moveTo>
                  <a:lnTo>
                    <a:pt x="1068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277666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69137" y="2964619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5969137" y="2964619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Multi-task,</a:t>
            </a:r>
            <a:r>
              <a:rPr spc="-105" dirty="0"/>
              <a:t> </a:t>
            </a:r>
            <a:r>
              <a:rPr dirty="0"/>
              <a:t>instruction</a:t>
            </a:r>
            <a:r>
              <a:rPr spc="-102" dirty="0"/>
              <a:t> </a:t>
            </a:r>
            <a:r>
              <a:rPr spc="-15" dirty="0"/>
              <a:t>fine-</a:t>
            </a:r>
            <a:r>
              <a:rPr spc="-5" dirty="0"/>
              <a:t>tuning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57356" y="1444241"/>
            <a:ext cx="1474470" cy="1471295"/>
            <a:chOff x="714711" y="2888481"/>
            <a:chExt cx="2948940" cy="2942590"/>
          </a:xfrm>
        </p:grpSpPr>
        <p:sp>
          <p:nvSpPr>
            <p:cNvPr id="11" name="object 11"/>
            <p:cNvSpPr/>
            <p:nvPr/>
          </p:nvSpPr>
          <p:spPr>
            <a:xfrm>
              <a:off x="719473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19473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5207" y="1888102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910" y="11716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1965672"/>
            <a:ext cx="841972" cy="84197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154958" y="1171591"/>
            <a:ext cx="261461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-4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tune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on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many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8704" y="1559336"/>
            <a:ext cx="31064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86987" y="1975227"/>
            <a:ext cx="3322638" cy="1051560"/>
            <a:chOff x="6573973" y="3950454"/>
            <a:chExt cx="6645275" cy="2103120"/>
          </a:xfrm>
        </p:grpSpPr>
        <p:sp>
          <p:nvSpPr>
            <p:cNvPr id="19" name="object 19"/>
            <p:cNvSpPr/>
            <p:nvPr/>
          </p:nvSpPr>
          <p:spPr>
            <a:xfrm>
              <a:off x="6578736" y="3955217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578736" y="3955217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91749" y="2054635"/>
            <a:ext cx="300831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Rate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91787" y="2508626"/>
            <a:ext cx="3627438" cy="1584960"/>
            <a:chOff x="7183573" y="5017252"/>
            <a:chExt cx="7254875" cy="3169920"/>
          </a:xfrm>
        </p:grpSpPr>
        <p:sp>
          <p:nvSpPr>
            <p:cNvPr id="23" name="object 23"/>
            <p:cNvSpPr/>
            <p:nvPr/>
          </p:nvSpPr>
          <p:spPr>
            <a:xfrm>
              <a:off x="7188335" y="5022014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188335" y="5022014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797934" y="6088812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7934" y="6088812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78303" y="2588034"/>
            <a:ext cx="2893060" cy="76815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Translate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into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Python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code: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2"/>
              </a:spcBef>
            </a:pPr>
            <a:endParaRPr>
              <a:latin typeface="Courier New"/>
              <a:cs typeface="Courier New"/>
            </a:endParaRPr>
          </a:p>
          <a:p>
            <a:pPr marL="310833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Identify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places: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83103" y="3548152"/>
            <a:ext cx="214630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91544" y="1427572"/>
            <a:ext cx="5752783" cy="1929448"/>
            <a:chOff x="5983087" y="2855144"/>
            <a:chExt cx="11505565" cy="3858895"/>
          </a:xfrm>
        </p:grpSpPr>
        <p:sp>
          <p:nvSpPr>
            <p:cNvPr id="30" name="object 30"/>
            <p:cNvSpPr/>
            <p:nvPr/>
          </p:nvSpPr>
          <p:spPr>
            <a:xfrm>
              <a:off x="6002137" y="3129443"/>
              <a:ext cx="8398510" cy="3565525"/>
            </a:xfrm>
            <a:custGeom>
              <a:avLst/>
              <a:gdLst/>
              <a:ahLst/>
              <a:cxnLst/>
              <a:rect l="l" t="t" r="r" b="b"/>
              <a:pathLst>
                <a:path w="8398510" h="3565525">
                  <a:moveTo>
                    <a:pt x="1828796" y="3139243"/>
                  </a:moveTo>
                  <a:lnTo>
                    <a:pt x="1830599" y="3130324"/>
                  </a:lnTo>
                  <a:lnTo>
                    <a:pt x="1835515" y="3123037"/>
                  </a:lnTo>
                  <a:lnTo>
                    <a:pt x="1842802" y="3118121"/>
                  </a:lnTo>
                  <a:lnTo>
                    <a:pt x="1851721" y="3116318"/>
                  </a:lnTo>
                  <a:lnTo>
                    <a:pt x="8375558" y="3116318"/>
                  </a:lnTo>
                  <a:lnTo>
                    <a:pt x="8381633" y="3116318"/>
                  </a:lnTo>
                  <a:lnTo>
                    <a:pt x="8387458" y="3118743"/>
                  </a:lnTo>
                  <a:lnTo>
                    <a:pt x="8391758" y="3123043"/>
                  </a:lnTo>
                  <a:lnTo>
                    <a:pt x="8396058" y="3127343"/>
                  </a:lnTo>
                  <a:lnTo>
                    <a:pt x="8398483" y="3133168"/>
                  </a:lnTo>
                  <a:lnTo>
                    <a:pt x="8398483" y="3139243"/>
                  </a:lnTo>
                  <a:lnTo>
                    <a:pt x="8398483" y="3542192"/>
                  </a:lnTo>
                  <a:lnTo>
                    <a:pt x="8396679" y="3551111"/>
                  </a:lnTo>
                  <a:lnTo>
                    <a:pt x="8391764" y="3558399"/>
                  </a:lnTo>
                  <a:lnTo>
                    <a:pt x="8384476" y="3563314"/>
                  </a:lnTo>
                  <a:lnTo>
                    <a:pt x="8375558" y="3565117"/>
                  </a:lnTo>
                  <a:lnTo>
                    <a:pt x="1851721" y="3565117"/>
                  </a:lnTo>
                  <a:lnTo>
                    <a:pt x="1842802" y="3563314"/>
                  </a:lnTo>
                  <a:lnTo>
                    <a:pt x="1835515" y="3558399"/>
                  </a:lnTo>
                  <a:lnTo>
                    <a:pt x="1830599" y="3551111"/>
                  </a:lnTo>
                  <a:lnTo>
                    <a:pt x="1828796" y="3542192"/>
                  </a:lnTo>
                  <a:lnTo>
                    <a:pt x="1828796" y="3139243"/>
                  </a:lnTo>
                  <a:close/>
                </a:path>
                <a:path w="8398510" h="3565525">
                  <a:moveTo>
                    <a:pt x="0" y="22899"/>
                  </a:moveTo>
                  <a:lnTo>
                    <a:pt x="1803" y="13985"/>
                  </a:lnTo>
                  <a:lnTo>
                    <a:pt x="6718" y="6706"/>
                  </a:lnTo>
                  <a:lnTo>
                    <a:pt x="14006" y="1799"/>
                  </a:lnTo>
                  <a:lnTo>
                    <a:pt x="22924" y="0"/>
                  </a:lnTo>
                  <a:lnTo>
                    <a:pt x="6546761" y="0"/>
                  </a:lnTo>
                  <a:lnTo>
                    <a:pt x="6552836" y="0"/>
                  </a:lnTo>
                  <a:lnTo>
                    <a:pt x="6558661" y="2399"/>
                  </a:lnTo>
                  <a:lnTo>
                    <a:pt x="6562961" y="6699"/>
                  </a:lnTo>
                  <a:lnTo>
                    <a:pt x="6567261" y="10999"/>
                  </a:lnTo>
                  <a:lnTo>
                    <a:pt x="6569686" y="16824"/>
                  </a:lnTo>
                  <a:lnTo>
                    <a:pt x="6569686" y="22899"/>
                  </a:lnTo>
                  <a:lnTo>
                    <a:pt x="6569686" y="425874"/>
                  </a:lnTo>
                  <a:lnTo>
                    <a:pt x="6567883" y="434792"/>
                  </a:lnTo>
                  <a:lnTo>
                    <a:pt x="6562968" y="442080"/>
                  </a:lnTo>
                  <a:lnTo>
                    <a:pt x="6555680" y="446995"/>
                  </a:lnTo>
                  <a:lnTo>
                    <a:pt x="6546761" y="448799"/>
                  </a:lnTo>
                  <a:lnTo>
                    <a:pt x="22924" y="448799"/>
                  </a:lnTo>
                  <a:lnTo>
                    <a:pt x="14006" y="446995"/>
                  </a:lnTo>
                  <a:lnTo>
                    <a:pt x="6718" y="442080"/>
                  </a:lnTo>
                  <a:lnTo>
                    <a:pt x="1803" y="434792"/>
                  </a:lnTo>
                  <a:lnTo>
                    <a:pt x="0" y="425874"/>
                  </a:lnTo>
                  <a:lnTo>
                    <a:pt x="0" y="22899"/>
                  </a:lnTo>
                  <a:close/>
                </a:path>
                <a:path w="8398510" h="3565525">
                  <a:moveTo>
                    <a:pt x="609598" y="1013497"/>
                  </a:moveTo>
                  <a:lnTo>
                    <a:pt x="611401" y="1004579"/>
                  </a:lnTo>
                  <a:lnTo>
                    <a:pt x="616317" y="997291"/>
                  </a:lnTo>
                  <a:lnTo>
                    <a:pt x="623604" y="992376"/>
                  </a:lnTo>
                  <a:lnTo>
                    <a:pt x="632523" y="990573"/>
                  </a:lnTo>
                  <a:lnTo>
                    <a:pt x="7156360" y="990573"/>
                  </a:lnTo>
                  <a:lnTo>
                    <a:pt x="7162435" y="990573"/>
                  </a:lnTo>
                  <a:lnTo>
                    <a:pt x="7168260" y="992997"/>
                  </a:lnTo>
                  <a:lnTo>
                    <a:pt x="7172560" y="997297"/>
                  </a:lnTo>
                  <a:lnTo>
                    <a:pt x="7176860" y="1001597"/>
                  </a:lnTo>
                  <a:lnTo>
                    <a:pt x="7179285" y="1007422"/>
                  </a:lnTo>
                  <a:lnTo>
                    <a:pt x="7179285" y="1013497"/>
                  </a:lnTo>
                  <a:lnTo>
                    <a:pt x="7179285" y="1416472"/>
                  </a:lnTo>
                  <a:lnTo>
                    <a:pt x="7177482" y="1425386"/>
                  </a:lnTo>
                  <a:lnTo>
                    <a:pt x="7172566" y="1432665"/>
                  </a:lnTo>
                  <a:lnTo>
                    <a:pt x="7165279" y="1437572"/>
                  </a:lnTo>
                  <a:lnTo>
                    <a:pt x="7156360" y="1439372"/>
                  </a:lnTo>
                  <a:lnTo>
                    <a:pt x="632523" y="1439372"/>
                  </a:lnTo>
                  <a:lnTo>
                    <a:pt x="623604" y="1437572"/>
                  </a:lnTo>
                  <a:lnTo>
                    <a:pt x="616317" y="1432665"/>
                  </a:lnTo>
                  <a:lnTo>
                    <a:pt x="611401" y="1425386"/>
                  </a:lnTo>
                  <a:lnTo>
                    <a:pt x="609598" y="1416472"/>
                  </a:lnTo>
                  <a:lnTo>
                    <a:pt x="609598" y="1013497"/>
                  </a:lnTo>
                  <a:close/>
                </a:path>
                <a:path w="8398510" h="3565525">
                  <a:moveTo>
                    <a:pt x="1196647" y="2047695"/>
                  </a:moveTo>
                  <a:lnTo>
                    <a:pt x="1198450" y="2038777"/>
                  </a:lnTo>
                  <a:lnTo>
                    <a:pt x="1203366" y="2031489"/>
                  </a:lnTo>
                  <a:lnTo>
                    <a:pt x="1210653" y="2026574"/>
                  </a:lnTo>
                  <a:lnTo>
                    <a:pt x="1219572" y="2024770"/>
                  </a:lnTo>
                  <a:lnTo>
                    <a:pt x="7743409" y="2024770"/>
                  </a:lnTo>
                  <a:lnTo>
                    <a:pt x="7749484" y="2024770"/>
                  </a:lnTo>
                  <a:lnTo>
                    <a:pt x="7755309" y="2027195"/>
                  </a:lnTo>
                  <a:lnTo>
                    <a:pt x="7759609" y="2031495"/>
                  </a:lnTo>
                  <a:lnTo>
                    <a:pt x="7763909" y="2035795"/>
                  </a:lnTo>
                  <a:lnTo>
                    <a:pt x="7766334" y="2041620"/>
                  </a:lnTo>
                  <a:lnTo>
                    <a:pt x="7766334" y="2047695"/>
                  </a:lnTo>
                  <a:lnTo>
                    <a:pt x="7766334" y="2450670"/>
                  </a:lnTo>
                  <a:lnTo>
                    <a:pt x="7764531" y="2459584"/>
                  </a:lnTo>
                  <a:lnTo>
                    <a:pt x="7759615" y="2466863"/>
                  </a:lnTo>
                  <a:lnTo>
                    <a:pt x="7752328" y="2471770"/>
                  </a:lnTo>
                  <a:lnTo>
                    <a:pt x="7743409" y="2473570"/>
                  </a:lnTo>
                  <a:lnTo>
                    <a:pt x="1219572" y="2473570"/>
                  </a:lnTo>
                  <a:lnTo>
                    <a:pt x="1210653" y="2471770"/>
                  </a:lnTo>
                  <a:lnTo>
                    <a:pt x="1203366" y="2466863"/>
                  </a:lnTo>
                  <a:lnTo>
                    <a:pt x="1198450" y="2459584"/>
                  </a:lnTo>
                  <a:lnTo>
                    <a:pt x="1196647" y="2450670"/>
                  </a:lnTo>
                  <a:lnTo>
                    <a:pt x="1196647" y="2047695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511646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4511645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432112" y="3405228"/>
            <a:ext cx="243523" cy="3911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500" spc="-33" dirty="0">
                <a:latin typeface="Lato"/>
                <a:cs typeface="Lato"/>
              </a:rPr>
              <a:t>…</a:t>
            </a:r>
            <a:endParaRPr sz="25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81319" y="1888102"/>
            <a:ext cx="805815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80023" marR="2540" indent="-173990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Instruct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47004" y="11716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9748" y="3540489"/>
            <a:ext cx="1853248" cy="4782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68910" marR="2540" indent="-162878">
              <a:lnSpc>
                <a:spcPct val="114999"/>
              </a:lnSpc>
              <a:spcBef>
                <a:spcPts val="50"/>
              </a:spcBef>
            </a:pP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Many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r>
              <a:rPr b="1" spc="-7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8" dirty="0">
                <a:solidFill>
                  <a:srgbClr val="FF00FF"/>
                </a:solidFill>
                <a:latin typeface="Lato"/>
                <a:cs typeface="Lato"/>
              </a:rPr>
              <a:t>of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each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needed</a:t>
            </a:r>
            <a:r>
              <a:rPr b="1" spc="-6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for</a:t>
            </a:r>
            <a:r>
              <a:rPr b="1" spc="-6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39623" y="3210919"/>
            <a:ext cx="3129280" cy="617538"/>
            <a:chOff x="879245" y="6421837"/>
            <a:chExt cx="6258560" cy="1235075"/>
          </a:xfrm>
        </p:grpSpPr>
        <p:sp>
          <p:nvSpPr>
            <p:cNvPr id="38" name="object 38"/>
            <p:cNvSpPr/>
            <p:nvPr/>
          </p:nvSpPr>
          <p:spPr>
            <a:xfrm>
              <a:off x="898295" y="6440887"/>
              <a:ext cx="6220460" cy="1136650"/>
            </a:xfrm>
            <a:custGeom>
              <a:avLst/>
              <a:gdLst/>
              <a:ahLst/>
              <a:cxnLst/>
              <a:rect l="l" t="t" r="r" b="b"/>
              <a:pathLst>
                <a:path w="6220459" h="1136650">
                  <a:moveTo>
                    <a:pt x="303886" y="1136322"/>
                  </a:moveTo>
                  <a:lnTo>
                    <a:pt x="295889" y="1132897"/>
                  </a:lnTo>
                  <a:lnTo>
                    <a:pt x="293216" y="1131722"/>
                  </a:lnTo>
                  <a:lnTo>
                    <a:pt x="290536" y="1130547"/>
                  </a:lnTo>
                  <a:lnTo>
                    <a:pt x="255635" y="1114523"/>
                  </a:lnTo>
                  <a:lnTo>
                    <a:pt x="207737" y="1090072"/>
                  </a:lnTo>
                  <a:lnTo>
                    <a:pt x="146857" y="1053638"/>
                  </a:lnTo>
                  <a:lnTo>
                    <a:pt x="92412" y="1013247"/>
                  </a:lnTo>
                  <a:lnTo>
                    <a:pt x="42310" y="962812"/>
                  </a:lnTo>
                  <a:lnTo>
                    <a:pt x="9862" y="908435"/>
                  </a:lnTo>
                  <a:lnTo>
                    <a:pt x="0" y="850775"/>
                  </a:lnTo>
                  <a:lnTo>
                    <a:pt x="5079" y="820920"/>
                  </a:lnTo>
                  <a:lnTo>
                    <a:pt x="38342" y="759567"/>
                  </a:lnTo>
                  <a:lnTo>
                    <a:pt x="67759" y="728235"/>
                  </a:lnTo>
                  <a:lnTo>
                    <a:pt x="106520" y="696575"/>
                  </a:lnTo>
                  <a:lnTo>
                    <a:pt x="155244" y="664669"/>
                  </a:lnTo>
                  <a:lnTo>
                    <a:pt x="214545" y="632599"/>
                  </a:lnTo>
                  <a:lnTo>
                    <a:pt x="285041" y="600448"/>
                  </a:lnTo>
                  <a:lnTo>
                    <a:pt x="322577" y="585184"/>
                  </a:lnTo>
                  <a:lnTo>
                    <a:pt x="362749" y="569929"/>
                  </a:lnTo>
                  <a:lnTo>
                    <a:pt x="405532" y="554691"/>
                  </a:lnTo>
                  <a:lnTo>
                    <a:pt x="450902" y="539479"/>
                  </a:lnTo>
                  <a:lnTo>
                    <a:pt x="498835" y="524303"/>
                  </a:lnTo>
                  <a:lnTo>
                    <a:pt x="549307" y="509170"/>
                  </a:lnTo>
                  <a:lnTo>
                    <a:pt x="602294" y="494090"/>
                  </a:lnTo>
                  <a:lnTo>
                    <a:pt x="657770" y="479072"/>
                  </a:lnTo>
                  <a:lnTo>
                    <a:pt x="715713" y="464123"/>
                  </a:lnTo>
                  <a:lnTo>
                    <a:pt x="776097" y="449254"/>
                  </a:lnTo>
                  <a:lnTo>
                    <a:pt x="838898" y="434472"/>
                  </a:lnTo>
                  <a:lnTo>
                    <a:pt x="904092" y="419787"/>
                  </a:lnTo>
                  <a:lnTo>
                    <a:pt x="971655" y="405206"/>
                  </a:lnTo>
                  <a:lnTo>
                    <a:pt x="1041563" y="390740"/>
                  </a:lnTo>
                  <a:lnTo>
                    <a:pt x="1113790" y="376397"/>
                  </a:lnTo>
                  <a:lnTo>
                    <a:pt x="1188314" y="362185"/>
                  </a:lnTo>
                  <a:lnTo>
                    <a:pt x="1226429" y="355132"/>
                  </a:lnTo>
                  <a:lnTo>
                    <a:pt x="1265109" y="348114"/>
                  </a:lnTo>
                  <a:lnTo>
                    <a:pt x="1304351" y="341134"/>
                  </a:lnTo>
                  <a:lnTo>
                    <a:pt x="1344151" y="334192"/>
                  </a:lnTo>
                  <a:lnTo>
                    <a:pt x="1384507" y="327289"/>
                  </a:lnTo>
                  <a:lnTo>
                    <a:pt x="1425417" y="320428"/>
                  </a:lnTo>
                  <a:lnTo>
                    <a:pt x="1466875" y="313607"/>
                  </a:lnTo>
                  <a:lnTo>
                    <a:pt x="1508881" y="306830"/>
                  </a:lnTo>
                  <a:lnTo>
                    <a:pt x="1551430" y="300096"/>
                  </a:lnTo>
                  <a:lnTo>
                    <a:pt x="1594519" y="293407"/>
                  </a:lnTo>
                  <a:lnTo>
                    <a:pt x="1638147" y="286765"/>
                  </a:lnTo>
                  <a:lnTo>
                    <a:pt x="1682308" y="280169"/>
                  </a:lnTo>
                  <a:lnTo>
                    <a:pt x="1727001" y="273622"/>
                  </a:lnTo>
                  <a:lnTo>
                    <a:pt x="1772223" y="267124"/>
                  </a:lnTo>
                  <a:lnTo>
                    <a:pt x="1817970" y="260677"/>
                  </a:lnTo>
                  <a:lnTo>
                    <a:pt x="1864239" y="254281"/>
                  </a:lnTo>
                  <a:lnTo>
                    <a:pt x="1911028" y="247937"/>
                  </a:lnTo>
                  <a:lnTo>
                    <a:pt x="1958333" y="241648"/>
                  </a:lnTo>
                  <a:lnTo>
                    <a:pt x="2006151" y="235413"/>
                  </a:lnTo>
                  <a:lnTo>
                    <a:pt x="2054480" y="229234"/>
                  </a:lnTo>
                  <a:lnTo>
                    <a:pt x="2103316" y="223112"/>
                  </a:lnTo>
                  <a:lnTo>
                    <a:pt x="2152655" y="217049"/>
                  </a:lnTo>
                  <a:lnTo>
                    <a:pt x="2202496" y="211044"/>
                  </a:lnTo>
                  <a:lnTo>
                    <a:pt x="2252835" y="205100"/>
                  </a:lnTo>
                  <a:lnTo>
                    <a:pt x="2303670" y="199217"/>
                  </a:lnTo>
                  <a:lnTo>
                    <a:pt x="2354996" y="193397"/>
                  </a:lnTo>
                  <a:lnTo>
                    <a:pt x="2406811" y="187640"/>
                  </a:lnTo>
                  <a:lnTo>
                    <a:pt x="2459112" y="181948"/>
                  </a:lnTo>
                  <a:lnTo>
                    <a:pt x="2511896" y="176321"/>
                  </a:lnTo>
                  <a:lnTo>
                    <a:pt x="2565160" y="170762"/>
                  </a:lnTo>
                  <a:lnTo>
                    <a:pt x="2618900" y="165270"/>
                  </a:lnTo>
                  <a:lnTo>
                    <a:pt x="2673115" y="159848"/>
                  </a:lnTo>
                  <a:lnTo>
                    <a:pt x="2727800" y="154496"/>
                  </a:lnTo>
                  <a:lnTo>
                    <a:pt x="2782953" y="149215"/>
                  </a:lnTo>
                  <a:lnTo>
                    <a:pt x="2838571" y="144006"/>
                  </a:lnTo>
                  <a:lnTo>
                    <a:pt x="2894650" y="138871"/>
                  </a:lnTo>
                  <a:lnTo>
                    <a:pt x="2951188" y="133811"/>
                  </a:lnTo>
                  <a:lnTo>
                    <a:pt x="3008182" y="128826"/>
                  </a:lnTo>
                  <a:lnTo>
                    <a:pt x="3065628" y="123917"/>
                  </a:lnTo>
                  <a:lnTo>
                    <a:pt x="3123524" y="119087"/>
                  </a:lnTo>
                  <a:lnTo>
                    <a:pt x="3181866" y="114336"/>
                  </a:lnTo>
                  <a:lnTo>
                    <a:pt x="3240652" y="109664"/>
                  </a:lnTo>
                  <a:lnTo>
                    <a:pt x="3299878" y="105074"/>
                  </a:lnTo>
                  <a:lnTo>
                    <a:pt x="3359541" y="100566"/>
                  </a:lnTo>
                  <a:lnTo>
                    <a:pt x="3419639" y="96141"/>
                  </a:lnTo>
                  <a:lnTo>
                    <a:pt x="3480168" y="91801"/>
                  </a:lnTo>
                  <a:lnTo>
                    <a:pt x="3541125" y="87546"/>
                  </a:lnTo>
                  <a:lnTo>
                    <a:pt x="3602508" y="83378"/>
                  </a:lnTo>
                  <a:lnTo>
                    <a:pt x="3664313" y="79298"/>
                  </a:lnTo>
                  <a:lnTo>
                    <a:pt x="3726537" y="75306"/>
                  </a:lnTo>
                  <a:lnTo>
                    <a:pt x="3789177" y="71404"/>
                  </a:lnTo>
                  <a:lnTo>
                    <a:pt x="3852230" y="67593"/>
                  </a:lnTo>
                  <a:lnTo>
                    <a:pt x="3915694" y="63875"/>
                  </a:lnTo>
                  <a:lnTo>
                    <a:pt x="3979564" y="60249"/>
                  </a:lnTo>
                  <a:lnTo>
                    <a:pt x="4043838" y="56718"/>
                  </a:lnTo>
                  <a:lnTo>
                    <a:pt x="4108514" y="53282"/>
                  </a:lnTo>
                  <a:lnTo>
                    <a:pt x="4173587" y="49943"/>
                  </a:lnTo>
                  <a:lnTo>
                    <a:pt x="4239055" y="46701"/>
                  </a:lnTo>
                  <a:lnTo>
                    <a:pt x="4304915" y="43558"/>
                  </a:lnTo>
                  <a:lnTo>
                    <a:pt x="4371164" y="40515"/>
                  </a:lnTo>
                  <a:lnTo>
                    <a:pt x="4437798" y="37572"/>
                  </a:lnTo>
                  <a:lnTo>
                    <a:pt x="4504816" y="34732"/>
                  </a:lnTo>
                  <a:lnTo>
                    <a:pt x="4572213" y="31995"/>
                  </a:lnTo>
                  <a:lnTo>
                    <a:pt x="4639986" y="29361"/>
                  </a:lnTo>
                  <a:lnTo>
                    <a:pt x="4708134" y="26833"/>
                  </a:lnTo>
                  <a:lnTo>
                    <a:pt x="4776652" y="24412"/>
                  </a:lnTo>
                  <a:lnTo>
                    <a:pt x="4845537" y="22097"/>
                  </a:lnTo>
                  <a:lnTo>
                    <a:pt x="4914787" y="19892"/>
                  </a:lnTo>
                  <a:lnTo>
                    <a:pt x="4984399" y="17796"/>
                  </a:lnTo>
                  <a:lnTo>
                    <a:pt x="5054369" y="15810"/>
                  </a:lnTo>
                  <a:lnTo>
                    <a:pt x="5124694" y="13937"/>
                  </a:lnTo>
                  <a:lnTo>
                    <a:pt x="5195372" y="12176"/>
                  </a:lnTo>
                  <a:lnTo>
                    <a:pt x="5266399" y="10530"/>
                  </a:lnTo>
                  <a:lnTo>
                    <a:pt x="5337773" y="8998"/>
                  </a:lnTo>
                  <a:lnTo>
                    <a:pt x="5409490" y="7583"/>
                  </a:lnTo>
                  <a:lnTo>
                    <a:pt x="5481547" y="6285"/>
                  </a:lnTo>
                  <a:lnTo>
                    <a:pt x="5553941" y="5106"/>
                  </a:lnTo>
                  <a:lnTo>
                    <a:pt x="5626670" y="4046"/>
                  </a:lnTo>
                  <a:lnTo>
                    <a:pt x="5699729" y="3106"/>
                  </a:lnTo>
                  <a:lnTo>
                    <a:pt x="5773117" y="2289"/>
                  </a:lnTo>
                  <a:lnTo>
                    <a:pt x="5846830" y="1594"/>
                  </a:lnTo>
                  <a:lnTo>
                    <a:pt x="5920865" y="1023"/>
                  </a:lnTo>
                  <a:lnTo>
                    <a:pt x="5995219" y="577"/>
                  </a:lnTo>
                  <a:lnTo>
                    <a:pt x="6069889" y="257"/>
                  </a:lnTo>
                  <a:lnTo>
                    <a:pt x="6144872" y="64"/>
                  </a:lnTo>
                  <a:lnTo>
                    <a:pt x="6220164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355" y="7497784"/>
              <a:ext cx="221737" cy="158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058" y="1347939"/>
            <a:ext cx="8064183" cy="71410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923" marR="2540" indent="-389890">
              <a:lnSpc>
                <a:spcPct val="114999"/>
              </a:lnSpc>
              <a:spcBef>
                <a:spcPts val="50"/>
              </a:spcBef>
              <a:buFont typeface="Arial"/>
              <a:buChar char="●"/>
              <a:tabLst>
                <a:tab pos="395923" algn="l"/>
              </a:tabLst>
            </a:pPr>
            <a:r>
              <a:rPr sz="2100" spc="-18" dirty="0">
                <a:latin typeface="Lato"/>
                <a:cs typeface="Lato"/>
              </a:rPr>
              <a:t>FLAN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models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refer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to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a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20" dirty="0">
                <a:latin typeface="Lato"/>
                <a:cs typeface="Lato"/>
              </a:rPr>
              <a:t>specific</a:t>
            </a:r>
            <a:r>
              <a:rPr sz="2100" spc="-102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set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33" dirty="0">
                <a:latin typeface="Lato"/>
                <a:cs typeface="Lato"/>
              </a:rPr>
              <a:t>of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instructions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15" dirty="0">
                <a:latin typeface="Lato"/>
                <a:cs typeface="Lato"/>
              </a:rPr>
              <a:t>used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to</a:t>
            </a:r>
            <a:r>
              <a:rPr sz="2100" spc="-102" dirty="0">
                <a:latin typeface="Lato"/>
                <a:cs typeface="Lato"/>
              </a:rPr>
              <a:t> </a:t>
            </a:r>
            <a:r>
              <a:rPr sz="2100" spc="-5" dirty="0">
                <a:latin typeface="Lato"/>
                <a:cs typeface="Lato"/>
              </a:rPr>
              <a:t>perform </a:t>
            </a:r>
            <a:r>
              <a:rPr sz="2100" dirty="0">
                <a:latin typeface="Lato"/>
                <a:cs typeface="Lato"/>
              </a:rPr>
              <a:t>instruction</a:t>
            </a:r>
            <a:r>
              <a:rPr sz="2100" spc="-15" dirty="0">
                <a:latin typeface="Lato"/>
                <a:cs typeface="Lato"/>
              </a:rPr>
              <a:t> </a:t>
            </a:r>
            <a:r>
              <a:rPr sz="2100" spc="-13" dirty="0">
                <a:latin typeface="Lato"/>
                <a:cs typeface="Lato"/>
              </a:rPr>
              <a:t>fine-</a:t>
            </a:r>
            <a:r>
              <a:rPr sz="2100" spc="-5" dirty="0">
                <a:latin typeface="Lato"/>
                <a:cs typeface="Lato"/>
              </a:rPr>
              <a:t>tuning</a:t>
            </a:r>
            <a:endParaRPr sz="21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4" y="482564"/>
            <a:ext cx="68164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Instruction</a:t>
            </a:r>
            <a:r>
              <a:rPr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18" dirty="0"/>
              <a:t> </a:t>
            </a:r>
            <a:r>
              <a:rPr dirty="0"/>
              <a:t>with</a:t>
            </a:r>
            <a:r>
              <a:rPr spc="-118" dirty="0"/>
              <a:t> </a:t>
            </a:r>
            <a:r>
              <a:rPr spc="-10" dirty="0"/>
              <a:t>FLAN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4" y="1786371"/>
            <a:ext cx="2034296" cy="20342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7545" y="2477297"/>
            <a:ext cx="6220143" cy="142474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318260" marR="254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</a:t>
            </a:r>
            <a:r>
              <a:rPr sz="2000" i="1" spc="-13" dirty="0">
                <a:latin typeface="Lato"/>
                <a:cs typeface="Lato"/>
              </a:rPr>
              <a:t>The</a:t>
            </a:r>
            <a:r>
              <a:rPr sz="2000" i="1" spc="-93" dirty="0">
                <a:latin typeface="Lato"/>
                <a:cs typeface="Lato"/>
              </a:rPr>
              <a:t> </a:t>
            </a:r>
            <a:r>
              <a:rPr sz="2000" i="1" spc="-23" dirty="0">
                <a:latin typeface="Lato"/>
                <a:cs typeface="Lato"/>
              </a:rPr>
              <a:t>metaphorical</a:t>
            </a:r>
            <a:r>
              <a:rPr sz="2000" i="1" spc="-90" dirty="0">
                <a:latin typeface="Lato"/>
                <a:cs typeface="Lato"/>
              </a:rPr>
              <a:t> </a:t>
            </a:r>
            <a:r>
              <a:rPr sz="2000" i="1" spc="-18" dirty="0">
                <a:latin typeface="Lato"/>
                <a:cs typeface="Lato"/>
              </a:rPr>
              <a:t>dessert</a:t>
            </a:r>
            <a:r>
              <a:rPr sz="2000" i="1" spc="-90" dirty="0">
                <a:latin typeface="Lato"/>
                <a:cs typeface="Lato"/>
              </a:rPr>
              <a:t> </a:t>
            </a:r>
            <a:r>
              <a:rPr sz="2000" i="1" spc="-40" dirty="0">
                <a:latin typeface="Lato"/>
                <a:cs typeface="Lato"/>
              </a:rPr>
              <a:t>to</a:t>
            </a:r>
            <a:r>
              <a:rPr sz="2000" i="1" spc="-85" dirty="0">
                <a:latin typeface="Lato"/>
                <a:cs typeface="Lato"/>
              </a:rPr>
              <a:t> </a:t>
            </a:r>
            <a:r>
              <a:rPr sz="2000" i="1" spc="-10" dirty="0">
                <a:latin typeface="Lato"/>
                <a:cs typeface="Lato"/>
              </a:rPr>
              <a:t>the</a:t>
            </a:r>
            <a:r>
              <a:rPr sz="2000" i="1" spc="-85" dirty="0">
                <a:latin typeface="Lato"/>
                <a:cs typeface="Lato"/>
              </a:rPr>
              <a:t> </a:t>
            </a:r>
            <a:r>
              <a:rPr sz="2000" i="1" spc="-5" dirty="0">
                <a:latin typeface="Lato"/>
                <a:cs typeface="Lato"/>
              </a:rPr>
              <a:t>main</a:t>
            </a:r>
            <a:r>
              <a:rPr sz="2000" i="1" spc="-88" dirty="0">
                <a:latin typeface="Lato"/>
                <a:cs typeface="Lato"/>
              </a:rPr>
              <a:t> </a:t>
            </a:r>
            <a:r>
              <a:rPr sz="2000" i="1" spc="-30" dirty="0">
                <a:latin typeface="Lato"/>
                <a:cs typeface="Lato"/>
              </a:rPr>
              <a:t>course</a:t>
            </a:r>
            <a:r>
              <a:rPr sz="2000" i="1" spc="-88" dirty="0">
                <a:latin typeface="Lato"/>
                <a:cs typeface="Lato"/>
              </a:rPr>
              <a:t> </a:t>
            </a:r>
            <a:r>
              <a:rPr sz="2000" i="1" spc="-13" dirty="0">
                <a:latin typeface="Lato"/>
                <a:cs typeface="Lato"/>
              </a:rPr>
              <a:t>of </a:t>
            </a:r>
            <a:r>
              <a:rPr sz="2000" i="1" spc="-5" dirty="0">
                <a:latin typeface="Lato"/>
                <a:cs typeface="Lato"/>
              </a:rPr>
              <a:t>pretraining</a:t>
            </a:r>
            <a:r>
              <a:rPr sz="2000" spc="-5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  <a:p>
            <a:pPr>
              <a:spcBef>
                <a:spcPts val="1660"/>
              </a:spcBef>
            </a:pPr>
            <a:endParaRPr sz="2000">
              <a:latin typeface="Lato"/>
              <a:cs typeface="Lato"/>
            </a:endParaRPr>
          </a:p>
          <a:p>
            <a:pPr marL="6350"/>
            <a:r>
              <a:rPr sz="1800" spc="-10" dirty="0">
                <a:latin typeface="Lato"/>
                <a:cs typeface="Lato"/>
              </a:rPr>
              <a:t>FLAN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260" y="426805"/>
            <a:ext cx="726548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Instruction</a:t>
            </a:r>
            <a:r>
              <a:rPr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18" dirty="0"/>
              <a:t> </a:t>
            </a:r>
            <a:r>
              <a:rPr dirty="0"/>
              <a:t>with</a:t>
            </a:r>
            <a:r>
              <a:rPr spc="-118" dirty="0"/>
              <a:t> </a:t>
            </a:r>
            <a:r>
              <a:rPr spc="-10" dirty="0"/>
              <a:t>FLAN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058" y="1072265"/>
            <a:ext cx="8064183" cy="71410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923" marR="2540" indent="-389890">
              <a:lnSpc>
                <a:spcPct val="114999"/>
              </a:lnSpc>
              <a:spcBef>
                <a:spcPts val="50"/>
              </a:spcBef>
              <a:buFont typeface="Arial"/>
              <a:buChar char="●"/>
              <a:tabLst>
                <a:tab pos="395923" algn="l"/>
              </a:tabLst>
            </a:pPr>
            <a:r>
              <a:rPr sz="2100" spc="-18" dirty="0">
                <a:latin typeface="Lato"/>
                <a:cs typeface="Lato"/>
              </a:rPr>
              <a:t>FLAN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models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refer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to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a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20" dirty="0">
                <a:latin typeface="Lato"/>
                <a:cs typeface="Lato"/>
              </a:rPr>
              <a:t>specific</a:t>
            </a:r>
            <a:r>
              <a:rPr sz="2100" spc="-102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set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33" dirty="0">
                <a:latin typeface="Lato"/>
                <a:cs typeface="Lato"/>
              </a:rPr>
              <a:t>of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instructions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15" dirty="0">
                <a:latin typeface="Lato"/>
                <a:cs typeface="Lato"/>
              </a:rPr>
              <a:t>used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to</a:t>
            </a:r>
            <a:r>
              <a:rPr sz="2100" spc="-102" dirty="0">
                <a:latin typeface="Lato"/>
                <a:cs typeface="Lato"/>
              </a:rPr>
              <a:t> </a:t>
            </a:r>
            <a:r>
              <a:rPr sz="2100" spc="-5" dirty="0">
                <a:latin typeface="Lato"/>
                <a:cs typeface="Lato"/>
              </a:rPr>
              <a:t>perform </a:t>
            </a:r>
            <a:r>
              <a:rPr sz="2100" dirty="0">
                <a:latin typeface="Lato"/>
                <a:cs typeface="Lato"/>
              </a:rPr>
              <a:t>instruction</a:t>
            </a:r>
            <a:r>
              <a:rPr sz="2100" spc="-15" dirty="0">
                <a:latin typeface="Lato"/>
                <a:cs typeface="Lato"/>
              </a:rPr>
              <a:t> </a:t>
            </a:r>
            <a:r>
              <a:rPr sz="2100" spc="-13" dirty="0">
                <a:latin typeface="Lato"/>
                <a:cs typeface="Lato"/>
              </a:rPr>
              <a:t>fine-</a:t>
            </a:r>
            <a:r>
              <a:rPr sz="2100" spc="-5" dirty="0">
                <a:latin typeface="Lato"/>
                <a:cs typeface="Lato"/>
              </a:rPr>
              <a:t>tuning</a:t>
            </a:r>
            <a:endParaRPr sz="2100" dirty="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49438" y="1783990"/>
            <a:ext cx="1111250" cy="1112203"/>
            <a:chOff x="5498876" y="3567980"/>
            <a:chExt cx="2222500" cy="2224405"/>
          </a:xfrm>
        </p:grpSpPr>
        <p:sp>
          <p:nvSpPr>
            <p:cNvPr id="5" name="object 5"/>
            <p:cNvSpPr/>
            <p:nvPr/>
          </p:nvSpPr>
          <p:spPr>
            <a:xfrm>
              <a:off x="5503639" y="357274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1106397" y="2214595"/>
                  </a:move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3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8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6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5"/>
                  </a:lnTo>
                  <a:lnTo>
                    <a:pt x="1251823" y="9602"/>
                  </a:lnTo>
                  <a:lnTo>
                    <a:pt x="1299556" y="17000"/>
                  </a:lnTo>
                  <a:lnTo>
                    <a:pt x="1346813" y="26453"/>
                  </a:lnTo>
                  <a:lnTo>
                    <a:pt x="1393528" y="37934"/>
                  </a:lnTo>
                  <a:lnTo>
                    <a:pt x="1439639" y="51417"/>
                  </a:lnTo>
                  <a:lnTo>
                    <a:pt x="1485082" y="66876"/>
                  </a:lnTo>
                  <a:lnTo>
                    <a:pt x="1529793" y="84284"/>
                  </a:lnTo>
                  <a:lnTo>
                    <a:pt x="1573709" y="103615"/>
                  </a:lnTo>
                  <a:lnTo>
                    <a:pt x="1616765" y="124842"/>
                  </a:lnTo>
                  <a:lnTo>
                    <a:pt x="1658898" y="147940"/>
                  </a:lnTo>
                  <a:lnTo>
                    <a:pt x="1700044" y="172881"/>
                  </a:lnTo>
                  <a:lnTo>
                    <a:pt x="1740140" y="199640"/>
                  </a:lnTo>
                  <a:lnTo>
                    <a:pt x="1779122" y="228191"/>
                  </a:lnTo>
                  <a:lnTo>
                    <a:pt x="1816926" y="258505"/>
                  </a:lnTo>
                  <a:lnTo>
                    <a:pt x="1853489" y="290559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1" y="866681"/>
                  </a:lnTo>
                  <a:lnTo>
                    <a:pt x="2195807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6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8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7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3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5503638" y="357274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0" y="1107297"/>
                  </a:move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5"/>
                  </a:lnTo>
                  <a:lnTo>
                    <a:pt x="1251823" y="9602"/>
                  </a:lnTo>
                  <a:lnTo>
                    <a:pt x="1299556" y="17000"/>
                  </a:lnTo>
                  <a:lnTo>
                    <a:pt x="1346813" y="26453"/>
                  </a:lnTo>
                  <a:lnTo>
                    <a:pt x="1393528" y="37934"/>
                  </a:lnTo>
                  <a:lnTo>
                    <a:pt x="1439639" y="51417"/>
                  </a:lnTo>
                  <a:lnTo>
                    <a:pt x="1485082" y="66876"/>
                  </a:lnTo>
                  <a:lnTo>
                    <a:pt x="1529793" y="84284"/>
                  </a:lnTo>
                  <a:lnTo>
                    <a:pt x="1573709" y="103615"/>
                  </a:lnTo>
                  <a:lnTo>
                    <a:pt x="1616765" y="124842"/>
                  </a:lnTo>
                  <a:lnTo>
                    <a:pt x="1658898" y="147940"/>
                  </a:lnTo>
                  <a:lnTo>
                    <a:pt x="1700044" y="172881"/>
                  </a:lnTo>
                  <a:lnTo>
                    <a:pt x="1740140" y="199640"/>
                  </a:lnTo>
                  <a:lnTo>
                    <a:pt x="1779122" y="228191"/>
                  </a:lnTo>
                  <a:lnTo>
                    <a:pt x="1816926" y="258505"/>
                  </a:lnTo>
                  <a:lnTo>
                    <a:pt x="1853489" y="290559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0" y="866680"/>
                  </a:lnTo>
                  <a:lnTo>
                    <a:pt x="2195806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5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7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6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2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2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7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5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58589" y="2186413"/>
            <a:ext cx="2803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T5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23533" y="1783990"/>
            <a:ext cx="1111250" cy="1112203"/>
            <a:chOff x="10447066" y="3567980"/>
            <a:chExt cx="2222500" cy="2224405"/>
          </a:xfrm>
        </p:grpSpPr>
        <p:sp>
          <p:nvSpPr>
            <p:cNvPr id="9" name="object 9"/>
            <p:cNvSpPr/>
            <p:nvPr/>
          </p:nvSpPr>
          <p:spPr>
            <a:xfrm>
              <a:off x="10451828" y="357274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1106397" y="2214595"/>
                  </a:move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3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8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6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5"/>
                  </a:lnTo>
                  <a:lnTo>
                    <a:pt x="1251823" y="9602"/>
                  </a:lnTo>
                  <a:lnTo>
                    <a:pt x="1299556" y="17000"/>
                  </a:lnTo>
                  <a:lnTo>
                    <a:pt x="1346813" y="26453"/>
                  </a:lnTo>
                  <a:lnTo>
                    <a:pt x="1393528" y="37934"/>
                  </a:lnTo>
                  <a:lnTo>
                    <a:pt x="1439639" y="51417"/>
                  </a:lnTo>
                  <a:lnTo>
                    <a:pt x="1485082" y="66876"/>
                  </a:lnTo>
                  <a:lnTo>
                    <a:pt x="1529793" y="84284"/>
                  </a:lnTo>
                  <a:lnTo>
                    <a:pt x="1573709" y="103615"/>
                  </a:lnTo>
                  <a:lnTo>
                    <a:pt x="1616765" y="124842"/>
                  </a:lnTo>
                  <a:lnTo>
                    <a:pt x="1658898" y="147940"/>
                  </a:lnTo>
                  <a:lnTo>
                    <a:pt x="1700044" y="172881"/>
                  </a:lnTo>
                  <a:lnTo>
                    <a:pt x="1740140" y="199640"/>
                  </a:lnTo>
                  <a:lnTo>
                    <a:pt x="1779122" y="228191"/>
                  </a:lnTo>
                  <a:lnTo>
                    <a:pt x="1816926" y="258505"/>
                  </a:lnTo>
                  <a:lnTo>
                    <a:pt x="1853489" y="290559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1" y="866681"/>
                  </a:lnTo>
                  <a:lnTo>
                    <a:pt x="2195807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6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8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7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3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51828" y="357274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0" y="1107297"/>
                  </a:move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5"/>
                  </a:lnTo>
                  <a:lnTo>
                    <a:pt x="1251823" y="9602"/>
                  </a:lnTo>
                  <a:lnTo>
                    <a:pt x="1299556" y="17000"/>
                  </a:lnTo>
                  <a:lnTo>
                    <a:pt x="1346813" y="26453"/>
                  </a:lnTo>
                  <a:lnTo>
                    <a:pt x="1393528" y="37934"/>
                  </a:lnTo>
                  <a:lnTo>
                    <a:pt x="1439639" y="51417"/>
                  </a:lnTo>
                  <a:lnTo>
                    <a:pt x="1485082" y="66876"/>
                  </a:lnTo>
                  <a:lnTo>
                    <a:pt x="1529793" y="84284"/>
                  </a:lnTo>
                  <a:lnTo>
                    <a:pt x="1573709" y="103615"/>
                  </a:lnTo>
                  <a:lnTo>
                    <a:pt x="1616765" y="124842"/>
                  </a:lnTo>
                  <a:lnTo>
                    <a:pt x="1658898" y="147940"/>
                  </a:lnTo>
                  <a:lnTo>
                    <a:pt x="1700044" y="172881"/>
                  </a:lnTo>
                  <a:lnTo>
                    <a:pt x="1740140" y="199640"/>
                  </a:lnTo>
                  <a:lnTo>
                    <a:pt x="1779122" y="228191"/>
                  </a:lnTo>
                  <a:lnTo>
                    <a:pt x="1816926" y="258505"/>
                  </a:lnTo>
                  <a:lnTo>
                    <a:pt x="1853489" y="290559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0" y="866680"/>
                  </a:lnTo>
                  <a:lnTo>
                    <a:pt x="2195806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5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7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6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2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2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7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5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32689" y="2324527"/>
            <a:ext cx="2803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T5</a:t>
            </a:r>
            <a:endParaRPr sz="1800">
              <a:latin typeface="Lato"/>
              <a:cs typeface="La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4139" y="1914946"/>
            <a:ext cx="389949" cy="4001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93664" y="2184162"/>
            <a:ext cx="914082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55" dirty="0">
                <a:latin typeface="Lato"/>
                <a:cs typeface="Lato"/>
              </a:rPr>
              <a:t>FLAN-</a:t>
            </a:r>
            <a:r>
              <a:rPr sz="1800" spc="-13" dirty="0">
                <a:latin typeface="Lato"/>
                <a:cs typeface="Lato"/>
              </a:rPr>
              <a:t>T5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75742" y="2304283"/>
            <a:ext cx="1104900" cy="82233"/>
            <a:chOff x="7951483" y="4608565"/>
            <a:chExt cx="2209800" cy="164465"/>
          </a:xfrm>
        </p:grpSpPr>
        <p:sp>
          <p:nvSpPr>
            <p:cNvPr id="15" name="object 15"/>
            <p:cNvSpPr/>
            <p:nvPr/>
          </p:nvSpPr>
          <p:spPr>
            <a:xfrm>
              <a:off x="7970533" y="4666840"/>
              <a:ext cx="1998980" cy="24130"/>
            </a:xfrm>
            <a:custGeom>
              <a:avLst/>
              <a:gdLst/>
              <a:ahLst/>
              <a:cxnLst/>
              <a:rect l="l" t="t" r="r" b="b"/>
              <a:pathLst>
                <a:path w="1998979" h="24129">
                  <a:moveTo>
                    <a:pt x="0" y="0"/>
                  </a:moveTo>
                  <a:lnTo>
                    <a:pt x="1998620" y="23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9354" y="4608565"/>
              <a:ext cx="211724" cy="16394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749438" y="3202425"/>
            <a:ext cx="1111250" cy="1112203"/>
            <a:chOff x="5498876" y="6404849"/>
            <a:chExt cx="2222500" cy="2224405"/>
          </a:xfrm>
        </p:grpSpPr>
        <p:sp>
          <p:nvSpPr>
            <p:cNvPr id="18" name="object 18"/>
            <p:cNvSpPr/>
            <p:nvPr/>
          </p:nvSpPr>
          <p:spPr>
            <a:xfrm>
              <a:off x="5503639" y="640961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1106397" y="2214595"/>
                  </a:move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3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8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6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6"/>
                  </a:lnTo>
                  <a:lnTo>
                    <a:pt x="1251823" y="9603"/>
                  </a:lnTo>
                  <a:lnTo>
                    <a:pt x="1299556" y="17003"/>
                  </a:lnTo>
                  <a:lnTo>
                    <a:pt x="1346813" y="26457"/>
                  </a:lnTo>
                  <a:lnTo>
                    <a:pt x="1393528" y="37939"/>
                  </a:lnTo>
                  <a:lnTo>
                    <a:pt x="1439639" y="51424"/>
                  </a:lnTo>
                  <a:lnTo>
                    <a:pt x="1485082" y="66884"/>
                  </a:lnTo>
                  <a:lnTo>
                    <a:pt x="1529793" y="84293"/>
                  </a:lnTo>
                  <a:lnTo>
                    <a:pt x="1573709" y="103625"/>
                  </a:lnTo>
                  <a:lnTo>
                    <a:pt x="1616765" y="124853"/>
                  </a:lnTo>
                  <a:lnTo>
                    <a:pt x="1658898" y="147951"/>
                  </a:lnTo>
                  <a:lnTo>
                    <a:pt x="1700044" y="172892"/>
                  </a:lnTo>
                  <a:lnTo>
                    <a:pt x="1740140" y="199651"/>
                  </a:lnTo>
                  <a:lnTo>
                    <a:pt x="1779122" y="228199"/>
                  </a:lnTo>
                  <a:lnTo>
                    <a:pt x="1816926" y="258512"/>
                  </a:lnTo>
                  <a:lnTo>
                    <a:pt x="1853489" y="290562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1" y="866681"/>
                  </a:lnTo>
                  <a:lnTo>
                    <a:pt x="2195807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6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8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7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3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503638" y="640961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0" y="1107297"/>
                  </a:move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6"/>
                  </a:lnTo>
                  <a:lnTo>
                    <a:pt x="1251823" y="9603"/>
                  </a:lnTo>
                  <a:lnTo>
                    <a:pt x="1299556" y="17003"/>
                  </a:lnTo>
                  <a:lnTo>
                    <a:pt x="1346813" y="26457"/>
                  </a:lnTo>
                  <a:lnTo>
                    <a:pt x="1393528" y="37939"/>
                  </a:lnTo>
                  <a:lnTo>
                    <a:pt x="1439639" y="51424"/>
                  </a:lnTo>
                  <a:lnTo>
                    <a:pt x="1485082" y="66884"/>
                  </a:lnTo>
                  <a:lnTo>
                    <a:pt x="1529793" y="84293"/>
                  </a:lnTo>
                  <a:lnTo>
                    <a:pt x="1573709" y="103625"/>
                  </a:lnTo>
                  <a:lnTo>
                    <a:pt x="1616765" y="124853"/>
                  </a:lnTo>
                  <a:lnTo>
                    <a:pt x="1658898" y="147951"/>
                  </a:lnTo>
                  <a:lnTo>
                    <a:pt x="1700044" y="172892"/>
                  </a:lnTo>
                  <a:lnTo>
                    <a:pt x="1740140" y="199651"/>
                  </a:lnTo>
                  <a:lnTo>
                    <a:pt x="1779122" y="228199"/>
                  </a:lnTo>
                  <a:lnTo>
                    <a:pt x="1816926" y="258512"/>
                  </a:lnTo>
                  <a:lnTo>
                    <a:pt x="1853489" y="290562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0" y="866680"/>
                  </a:lnTo>
                  <a:lnTo>
                    <a:pt x="2195806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5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7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6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2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2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7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5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88740" y="3604849"/>
            <a:ext cx="62007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25" dirty="0">
                <a:latin typeface="Lato"/>
                <a:cs typeface="Lato"/>
              </a:rPr>
              <a:t>PALM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23533" y="3202425"/>
            <a:ext cx="1111250" cy="1112203"/>
            <a:chOff x="10447066" y="6404849"/>
            <a:chExt cx="2222500" cy="2224405"/>
          </a:xfrm>
        </p:grpSpPr>
        <p:sp>
          <p:nvSpPr>
            <p:cNvPr id="22" name="object 22"/>
            <p:cNvSpPr/>
            <p:nvPr/>
          </p:nvSpPr>
          <p:spPr>
            <a:xfrm>
              <a:off x="10451828" y="640961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1106397" y="2214595"/>
                  </a:move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3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8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6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6"/>
                  </a:lnTo>
                  <a:lnTo>
                    <a:pt x="1251823" y="9603"/>
                  </a:lnTo>
                  <a:lnTo>
                    <a:pt x="1299556" y="17003"/>
                  </a:lnTo>
                  <a:lnTo>
                    <a:pt x="1346813" y="26457"/>
                  </a:lnTo>
                  <a:lnTo>
                    <a:pt x="1393528" y="37939"/>
                  </a:lnTo>
                  <a:lnTo>
                    <a:pt x="1439639" y="51424"/>
                  </a:lnTo>
                  <a:lnTo>
                    <a:pt x="1485082" y="66884"/>
                  </a:lnTo>
                  <a:lnTo>
                    <a:pt x="1529793" y="84293"/>
                  </a:lnTo>
                  <a:lnTo>
                    <a:pt x="1573709" y="103625"/>
                  </a:lnTo>
                  <a:lnTo>
                    <a:pt x="1616765" y="124853"/>
                  </a:lnTo>
                  <a:lnTo>
                    <a:pt x="1658898" y="147951"/>
                  </a:lnTo>
                  <a:lnTo>
                    <a:pt x="1700044" y="172892"/>
                  </a:lnTo>
                  <a:lnTo>
                    <a:pt x="1740140" y="199651"/>
                  </a:lnTo>
                  <a:lnTo>
                    <a:pt x="1779122" y="228199"/>
                  </a:lnTo>
                  <a:lnTo>
                    <a:pt x="1816926" y="258512"/>
                  </a:lnTo>
                  <a:lnTo>
                    <a:pt x="1853489" y="290562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1" y="866681"/>
                  </a:lnTo>
                  <a:lnTo>
                    <a:pt x="2195807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6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8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7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3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51828" y="640961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0" y="1107297"/>
                  </a:move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6"/>
                  </a:lnTo>
                  <a:lnTo>
                    <a:pt x="1251823" y="9603"/>
                  </a:lnTo>
                  <a:lnTo>
                    <a:pt x="1299556" y="17003"/>
                  </a:lnTo>
                  <a:lnTo>
                    <a:pt x="1346813" y="26457"/>
                  </a:lnTo>
                  <a:lnTo>
                    <a:pt x="1393528" y="37939"/>
                  </a:lnTo>
                  <a:lnTo>
                    <a:pt x="1439639" y="51424"/>
                  </a:lnTo>
                  <a:lnTo>
                    <a:pt x="1485082" y="66884"/>
                  </a:lnTo>
                  <a:lnTo>
                    <a:pt x="1529793" y="84293"/>
                  </a:lnTo>
                  <a:lnTo>
                    <a:pt x="1573709" y="103625"/>
                  </a:lnTo>
                  <a:lnTo>
                    <a:pt x="1616765" y="124853"/>
                  </a:lnTo>
                  <a:lnTo>
                    <a:pt x="1658898" y="147951"/>
                  </a:lnTo>
                  <a:lnTo>
                    <a:pt x="1700044" y="172892"/>
                  </a:lnTo>
                  <a:lnTo>
                    <a:pt x="1740140" y="199651"/>
                  </a:lnTo>
                  <a:lnTo>
                    <a:pt x="1779122" y="228199"/>
                  </a:lnTo>
                  <a:lnTo>
                    <a:pt x="1816926" y="258512"/>
                  </a:lnTo>
                  <a:lnTo>
                    <a:pt x="1853489" y="290562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0" y="866680"/>
                  </a:lnTo>
                  <a:lnTo>
                    <a:pt x="2195806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5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7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6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2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2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7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5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462840" y="3742963"/>
            <a:ext cx="62007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25" dirty="0">
                <a:latin typeface="Lato"/>
                <a:cs typeface="Lato"/>
              </a:rPr>
              <a:t>PALM</a:t>
            </a:r>
            <a:endParaRPr sz="1800">
              <a:latin typeface="Lato"/>
              <a:cs typeface="Lato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4139" y="3331943"/>
            <a:ext cx="389949" cy="4001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693664" y="3602613"/>
            <a:ext cx="1274445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25" dirty="0">
                <a:latin typeface="Lato"/>
                <a:cs typeface="Lato"/>
              </a:rPr>
              <a:t>FLAN-</a:t>
            </a:r>
            <a:r>
              <a:rPr sz="1800" spc="-13" dirty="0">
                <a:latin typeface="Lato"/>
                <a:cs typeface="Lato"/>
              </a:rPr>
              <a:t>PALM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75742" y="3722730"/>
            <a:ext cx="1104900" cy="82233"/>
            <a:chOff x="7951483" y="7445460"/>
            <a:chExt cx="2209800" cy="164465"/>
          </a:xfrm>
        </p:grpSpPr>
        <p:sp>
          <p:nvSpPr>
            <p:cNvPr id="28" name="object 28"/>
            <p:cNvSpPr/>
            <p:nvPr/>
          </p:nvSpPr>
          <p:spPr>
            <a:xfrm>
              <a:off x="7970533" y="7503735"/>
              <a:ext cx="1998980" cy="24130"/>
            </a:xfrm>
            <a:custGeom>
              <a:avLst/>
              <a:gdLst/>
              <a:ahLst/>
              <a:cxnLst/>
              <a:rect l="l" t="t" r="r" b="b"/>
              <a:pathLst>
                <a:path w="1998979" h="24129">
                  <a:moveTo>
                    <a:pt x="0" y="0"/>
                  </a:moveTo>
                  <a:lnTo>
                    <a:pt x="1998620" y="23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9354" y="7445460"/>
              <a:ext cx="211724" cy="163949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324" y="1786371"/>
            <a:ext cx="2034296" cy="203429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537833" y="3602613"/>
            <a:ext cx="1507490" cy="83740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1800" spc="-10" dirty="0">
                <a:latin typeface="Lato"/>
                <a:cs typeface="Lato"/>
              </a:rPr>
              <a:t>FLAN</a:t>
            </a:r>
            <a:endParaRPr sz="1800">
              <a:latin typeface="Lato"/>
              <a:cs typeface="Lato"/>
            </a:endParaRPr>
          </a:p>
          <a:p>
            <a:pPr marL="6350" marR="2540" algn="ctr"/>
            <a:r>
              <a:rPr sz="1800" b="1" spc="-5" dirty="0">
                <a:latin typeface="Lato"/>
                <a:cs typeface="Lato"/>
              </a:rPr>
              <a:t>(F</a:t>
            </a:r>
            <a:r>
              <a:rPr sz="1800" spc="-5" dirty="0">
                <a:latin typeface="Lato"/>
                <a:cs typeface="Lato"/>
              </a:rPr>
              <a:t>ine-tuned </a:t>
            </a:r>
            <a:r>
              <a:rPr sz="1800" b="1" spc="-10" dirty="0">
                <a:latin typeface="Lato"/>
                <a:cs typeface="Lato"/>
              </a:rPr>
              <a:t>LA</a:t>
            </a:r>
            <a:r>
              <a:rPr sz="1800" spc="-10" dirty="0">
                <a:latin typeface="Lato"/>
                <a:cs typeface="Lato"/>
              </a:rPr>
              <a:t>nguage</a:t>
            </a:r>
            <a:r>
              <a:rPr sz="1800" spc="-93" dirty="0">
                <a:latin typeface="Lato"/>
                <a:cs typeface="Lato"/>
              </a:rPr>
              <a:t> </a:t>
            </a:r>
            <a:r>
              <a:rPr sz="1800" b="1" spc="-10" dirty="0">
                <a:latin typeface="Lato"/>
                <a:cs typeface="Lato"/>
              </a:rPr>
              <a:t>N</a:t>
            </a:r>
            <a:r>
              <a:rPr sz="1800" spc="-10" dirty="0">
                <a:latin typeface="Lato"/>
                <a:cs typeface="Lato"/>
              </a:rPr>
              <a:t>et)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462" y="161363"/>
            <a:ext cx="831818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  <a:tabLst>
                <a:tab pos="1635125" algn="l"/>
              </a:tabLst>
            </a:pPr>
            <a:r>
              <a:rPr spc="-28" dirty="0"/>
              <a:t>FLAN</a:t>
            </a:r>
            <a:r>
              <a:rPr spc="-300" dirty="0"/>
              <a:t>-</a:t>
            </a:r>
            <a:r>
              <a:rPr spc="-13" dirty="0"/>
              <a:t>T5:</a:t>
            </a:r>
            <a:r>
              <a:rPr dirty="0"/>
              <a:t>	</a:t>
            </a:r>
            <a:r>
              <a:rPr spc="-18" dirty="0"/>
              <a:t>Fine-tuned</a:t>
            </a:r>
            <a:r>
              <a:rPr spc="-155" dirty="0"/>
              <a:t> </a:t>
            </a:r>
            <a:r>
              <a:rPr dirty="0"/>
              <a:t>version</a:t>
            </a:r>
            <a:r>
              <a:rPr spc="-153" dirty="0"/>
              <a:t> </a:t>
            </a:r>
            <a:r>
              <a:rPr spc="-40" dirty="0"/>
              <a:t>of</a:t>
            </a:r>
            <a:r>
              <a:rPr spc="-153" dirty="0"/>
              <a:t> </a:t>
            </a:r>
            <a:r>
              <a:rPr dirty="0"/>
              <a:t>pre-trained</a:t>
            </a:r>
            <a:r>
              <a:rPr spc="-153" dirty="0"/>
              <a:t> </a:t>
            </a:r>
            <a:r>
              <a:rPr spc="-20" dirty="0"/>
              <a:t>T5</a:t>
            </a:r>
            <a:r>
              <a:rPr spc="-153" dirty="0"/>
              <a:t> </a:t>
            </a:r>
            <a:r>
              <a:rPr spc="-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874" y="768817"/>
            <a:ext cx="6324918" cy="3295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923" indent="-389573">
              <a:spcBef>
                <a:spcPts val="50"/>
              </a:spcBef>
              <a:buFont typeface="Arial"/>
              <a:buChar char="●"/>
              <a:tabLst>
                <a:tab pos="395923" algn="l"/>
              </a:tabLst>
            </a:pPr>
            <a:r>
              <a:rPr sz="2100" spc="-63" dirty="0">
                <a:latin typeface="Lato"/>
                <a:cs typeface="Lato"/>
              </a:rPr>
              <a:t>FLAN-</a:t>
            </a:r>
            <a:r>
              <a:rPr sz="2100" dirty="0">
                <a:latin typeface="Lato"/>
                <a:cs typeface="Lato"/>
              </a:rPr>
              <a:t>T5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is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a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great,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general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spc="-13" dirty="0">
                <a:latin typeface="Lato"/>
                <a:cs typeface="Lato"/>
              </a:rPr>
              <a:t>purpose,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instruct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spc="-5" dirty="0">
                <a:latin typeface="Lato"/>
                <a:cs typeface="Lato"/>
              </a:rPr>
              <a:t>model</a:t>
            </a:r>
            <a:endParaRPr sz="21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05467" y="4341061"/>
            <a:ext cx="3930015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/>
              <a:t>Source:</a:t>
            </a:r>
            <a:r>
              <a:rPr sz="900" spc="225" dirty="0"/>
              <a:t> </a:t>
            </a:r>
            <a:r>
              <a:rPr sz="900" dirty="0"/>
              <a:t>Chung</a:t>
            </a:r>
            <a:r>
              <a:rPr sz="900" spc="-10" dirty="0"/>
              <a:t> </a:t>
            </a:r>
            <a:r>
              <a:rPr sz="900" dirty="0"/>
              <a:t>et</a:t>
            </a:r>
            <a:r>
              <a:rPr sz="900" spc="-10" dirty="0"/>
              <a:t> </a:t>
            </a:r>
            <a:r>
              <a:rPr sz="900" dirty="0"/>
              <a:t>al.</a:t>
            </a:r>
            <a:r>
              <a:rPr sz="900" spc="-10" dirty="0"/>
              <a:t> </a:t>
            </a:r>
            <a:r>
              <a:rPr sz="900" dirty="0"/>
              <a:t>2022,</a:t>
            </a:r>
            <a:r>
              <a:rPr sz="900" spc="-10" dirty="0"/>
              <a:t> </a:t>
            </a:r>
            <a:r>
              <a:rPr sz="900" dirty="0"/>
              <a:t>“Scaling</a:t>
            </a:r>
            <a:r>
              <a:rPr sz="900" spc="-8" dirty="0"/>
              <a:t> </a:t>
            </a:r>
            <a:r>
              <a:rPr sz="900" spc="-5" dirty="0"/>
              <a:t>Instruction-</a:t>
            </a:r>
            <a:r>
              <a:rPr sz="900" dirty="0"/>
              <a:t>Finetuned</a:t>
            </a:r>
            <a:r>
              <a:rPr sz="900" spc="-10" dirty="0"/>
              <a:t> </a:t>
            </a:r>
            <a:r>
              <a:rPr sz="900" dirty="0"/>
              <a:t>Language</a:t>
            </a:r>
            <a:r>
              <a:rPr sz="900" spc="-10" dirty="0"/>
              <a:t> </a:t>
            </a:r>
            <a:r>
              <a:rPr sz="900" spc="-5" dirty="0"/>
              <a:t>Models”</a:t>
            </a:r>
            <a:endParaRPr sz="900"/>
          </a:p>
        </p:txBody>
      </p:sp>
      <p:grpSp>
        <p:nvGrpSpPr>
          <p:cNvPr id="5" name="object 5"/>
          <p:cNvGrpSpPr/>
          <p:nvPr/>
        </p:nvGrpSpPr>
        <p:grpSpPr>
          <a:xfrm>
            <a:off x="159006" y="1404116"/>
            <a:ext cx="2054860" cy="2619058"/>
            <a:chOff x="318011" y="2808231"/>
            <a:chExt cx="4109720" cy="5238115"/>
          </a:xfrm>
        </p:grpSpPr>
        <p:sp>
          <p:nvSpPr>
            <p:cNvPr id="6" name="object 6"/>
            <p:cNvSpPr/>
            <p:nvPr/>
          </p:nvSpPr>
          <p:spPr>
            <a:xfrm>
              <a:off x="322774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3416468" y="5228389"/>
                  </a:moveTo>
                  <a:lnTo>
                    <a:pt x="683311" y="5228389"/>
                  </a:lnTo>
                  <a:lnTo>
                    <a:pt x="634511" y="5226673"/>
                  </a:lnTo>
                  <a:lnTo>
                    <a:pt x="586638" y="5221604"/>
                  </a:lnTo>
                  <a:lnTo>
                    <a:pt x="539807" y="5213295"/>
                  </a:lnTo>
                  <a:lnTo>
                    <a:pt x="494133" y="5201864"/>
                  </a:lnTo>
                  <a:lnTo>
                    <a:pt x="449731" y="5187425"/>
                  </a:lnTo>
                  <a:lnTo>
                    <a:pt x="406719" y="5170094"/>
                  </a:lnTo>
                  <a:lnTo>
                    <a:pt x="365210" y="5149987"/>
                  </a:lnTo>
                  <a:lnTo>
                    <a:pt x="325322" y="5127220"/>
                  </a:lnTo>
                  <a:lnTo>
                    <a:pt x="287168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8" y="5011858"/>
                  </a:lnTo>
                  <a:lnTo>
                    <a:pt x="154223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2" y="4863176"/>
                  </a:lnTo>
                  <a:lnTo>
                    <a:pt x="58295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5" y="406722"/>
                  </a:lnTo>
                  <a:lnTo>
                    <a:pt x="78402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3" y="250866"/>
                  </a:lnTo>
                  <a:lnTo>
                    <a:pt x="184278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8" y="126481"/>
                  </a:lnTo>
                  <a:lnTo>
                    <a:pt x="325322" y="101169"/>
                  </a:lnTo>
                  <a:lnTo>
                    <a:pt x="365210" y="78401"/>
                  </a:lnTo>
                  <a:lnTo>
                    <a:pt x="406719" y="58294"/>
                  </a:lnTo>
                  <a:lnTo>
                    <a:pt x="449731" y="40964"/>
                  </a:lnTo>
                  <a:lnTo>
                    <a:pt x="494133" y="26525"/>
                  </a:lnTo>
                  <a:lnTo>
                    <a:pt x="539807" y="15094"/>
                  </a:lnTo>
                  <a:lnTo>
                    <a:pt x="586638" y="6785"/>
                  </a:lnTo>
                  <a:lnTo>
                    <a:pt x="634511" y="1715"/>
                  </a:lnTo>
                  <a:lnTo>
                    <a:pt x="683311" y="0"/>
                  </a:lnTo>
                  <a:lnTo>
                    <a:pt x="3416468" y="0"/>
                  </a:lnTo>
                  <a:lnTo>
                    <a:pt x="3465686" y="1773"/>
                  </a:lnTo>
                  <a:lnTo>
                    <a:pt x="3514363" y="7045"/>
                  </a:lnTo>
                  <a:lnTo>
                    <a:pt x="3562325" y="15744"/>
                  </a:lnTo>
                  <a:lnTo>
                    <a:pt x="3609401" y="27799"/>
                  </a:lnTo>
                  <a:lnTo>
                    <a:pt x="3655419" y="43139"/>
                  </a:lnTo>
                  <a:lnTo>
                    <a:pt x="3700205" y="61692"/>
                  </a:lnTo>
                  <a:lnTo>
                    <a:pt x="3743588" y="83386"/>
                  </a:lnTo>
                  <a:lnTo>
                    <a:pt x="3785396" y="108150"/>
                  </a:lnTo>
                  <a:lnTo>
                    <a:pt x="3825456" y="135913"/>
                  </a:lnTo>
                  <a:lnTo>
                    <a:pt x="3863595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2774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5" y="406722"/>
                  </a:lnTo>
                  <a:lnTo>
                    <a:pt x="78402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3" y="250866"/>
                  </a:lnTo>
                  <a:lnTo>
                    <a:pt x="184278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8" y="126481"/>
                  </a:lnTo>
                  <a:lnTo>
                    <a:pt x="325322" y="101169"/>
                  </a:lnTo>
                  <a:lnTo>
                    <a:pt x="365210" y="78401"/>
                  </a:lnTo>
                  <a:lnTo>
                    <a:pt x="406719" y="58294"/>
                  </a:lnTo>
                  <a:lnTo>
                    <a:pt x="449731" y="40964"/>
                  </a:lnTo>
                  <a:lnTo>
                    <a:pt x="494133" y="26525"/>
                  </a:lnTo>
                  <a:lnTo>
                    <a:pt x="539807" y="15094"/>
                  </a:lnTo>
                  <a:lnTo>
                    <a:pt x="586638" y="6785"/>
                  </a:lnTo>
                  <a:lnTo>
                    <a:pt x="634511" y="1715"/>
                  </a:lnTo>
                  <a:lnTo>
                    <a:pt x="683311" y="0"/>
                  </a:lnTo>
                  <a:lnTo>
                    <a:pt x="3416468" y="0"/>
                  </a:lnTo>
                  <a:lnTo>
                    <a:pt x="3465686" y="1773"/>
                  </a:lnTo>
                  <a:lnTo>
                    <a:pt x="3514362" y="7045"/>
                  </a:lnTo>
                  <a:lnTo>
                    <a:pt x="3562325" y="15744"/>
                  </a:lnTo>
                  <a:lnTo>
                    <a:pt x="3609401" y="27799"/>
                  </a:lnTo>
                  <a:lnTo>
                    <a:pt x="3655419" y="43139"/>
                  </a:lnTo>
                  <a:lnTo>
                    <a:pt x="3700205" y="61692"/>
                  </a:lnTo>
                  <a:lnTo>
                    <a:pt x="3743588" y="83386"/>
                  </a:lnTo>
                  <a:lnTo>
                    <a:pt x="3785396" y="108150"/>
                  </a:lnTo>
                  <a:lnTo>
                    <a:pt x="3825455" y="135913"/>
                  </a:lnTo>
                  <a:lnTo>
                    <a:pt x="3863595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11" y="5228389"/>
                  </a:lnTo>
                  <a:lnTo>
                    <a:pt x="634511" y="5226673"/>
                  </a:lnTo>
                  <a:lnTo>
                    <a:pt x="586638" y="5221603"/>
                  </a:lnTo>
                  <a:lnTo>
                    <a:pt x="539807" y="5213295"/>
                  </a:lnTo>
                  <a:lnTo>
                    <a:pt x="494133" y="5201863"/>
                  </a:lnTo>
                  <a:lnTo>
                    <a:pt x="449731" y="5187425"/>
                  </a:lnTo>
                  <a:lnTo>
                    <a:pt x="406719" y="5170094"/>
                  </a:lnTo>
                  <a:lnTo>
                    <a:pt x="365210" y="5149987"/>
                  </a:lnTo>
                  <a:lnTo>
                    <a:pt x="325322" y="5127220"/>
                  </a:lnTo>
                  <a:lnTo>
                    <a:pt x="287168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8" y="5011858"/>
                  </a:lnTo>
                  <a:lnTo>
                    <a:pt x="154223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2" y="4863176"/>
                  </a:lnTo>
                  <a:lnTo>
                    <a:pt x="58295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6033" y="1554755"/>
            <a:ext cx="48037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20" dirty="0">
                <a:latin typeface="Lato"/>
                <a:cs typeface="Lato"/>
              </a:rPr>
              <a:t>T0-</a:t>
            </a:r>
            <a:r>
              <a:rPr b="1" spc="-18" dirty="0">
                <a:latin typeface="Lato"/>
                <a:cs typeface="Lato"/>
              </a:rPr>
              <a:t>SF</a:t>
            </a:r>
            <a:endParaRPr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67" y="1984903"/>
            <a:ext cx="1683068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Question</a:t>
            </a:r>
            <a:r>
              <a:rPr sz="1100" spc="-7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Closed-book</a:t>
            </a:r>
            <a:r>
              <a:rPr sz="1100" spc="-2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QA,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Adversarial</a:t>
            </a:r>
            <a:r>
              <a:rPr sz="1100" spc="3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QA,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Extractive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18" dirty="0">
                <a:latin typeface="Lato"/>
                <a:cs typeface="Lato"/>
              </a:rPr>
              <a:t>QA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879" y="3245947"/>
            <a:ext cx="103727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55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58750" marR="2540" indent="-152718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14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193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16101" y="1404116"/>
            <a:ext cx="2054860" cy="2619058"/>
            <a:chOff x="4832202" y="2808231"/>
            <a:chExt cx="4109720" cy="5238115"/>
          </a:xfrm>
        </p:grpSpPr>
        <p:sp>
          <p:nvSpPr>
            <p:cNvPr id="12" name="object 12"/>
            <p:cNvSpPr/>
            <p:nvPr/>
          </p:nvSpPr>
          <p:spPr>
            <a:xfrm>
              <a:off x="4836965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36965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68769" y="1554755"/>
            <a:ext cx="5489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Muffin</a:t>
            </a:r>
            <a:endParaRPr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55060" y="1984903"/>
            <a:ext cx="1766252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Natural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language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inference,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Code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instruction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gen,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Code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repair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Dialog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context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3185" indent="-76835">
              <a:lnSpc>
                <a:spcPts val="1308"/>
              </a:lnSpc>
              <a:buFont typeface="Lato"/>
              <a:buChar char="-"/>
              <a:tabLst>
                <a:tab pos="83185" algn="l"/>
              </a:tabLst>
            </a:pPr>
            <a:r>
              <a:rPr sz="1100" dirty="0">
                <a:latin typeface="Lato"/>
                <a:cs typeface="Lato"/>
              </a:rPr>
              <a:t>Summarization </a:t>
            </a:r>
            <a:r>
              <a:rPr sz="1100" spc="-5" dirty="0">
                <a:latin typeface="Lato"/>
                <a:cs typeface="Lato"/>
              </a:rPr>
              <a:t>(SAMSum)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4972" y="3245947"/>
            <a:ext cx="103727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69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206692" marR="2540" indent="-200660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27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80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73197" y="1404116"/>
            <a:ext cx="2054860" cy="2619058"/>
            <a:chOff x="9346393" y="2808231"/>
            <a:chExt cx="4109720" cy="5238115"/>
          </a:xfrm>
        </p:grpSpPr>
        <p:sp>
          <p:nvSpPr>
            <p:cNvPr id="18" name="object 18"/>
            <p:cNvSpPr/>
            <p:nvPr/>
          </p:nvSpPr>
          <p:spPr>
            <a:xfrm>
              <a:off x="9351156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351156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69774" y="1554755"/>
            <a:ext cx="12617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CoT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(reasoning)</a:t>
            </a:r>
            <a:endParaRPr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2147" y="1984903"/>
            <a:ext cx="1619885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Arithmetic</a:t>
            </a:r>
            <a:r>
              <a:rPr sz="1100" spc="-2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Explanation</a:t>
            </a:r>
            <a:r>
              <a:rPr sz="1100" spc="-15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Sentence</a:t>
            </a:r>
            <a:r>
              <a:rPr sz="1100" spc="-35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composition,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Implicit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88435" y="3245947"/>
            <a:ext cx="82391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0003">
              <a:spcBef>
                <a:spcPts val="50"/>
              </a:spcBef>
            </a:pPr>
            <a:r>
              <a:rPr sz="1300" b="1" dirty="0">
                <a:latin typeface="Lato"/>
                <a:cs typeface="Lato"/>
              </a:rPr>
              <a:t>9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48273" marR="2540" indent="-142240">
              <a:lnSpc>
                <a:spcPts val="1575"/>
              </a:lnSpc>
              <a:spcBef>
                <a:spcPts val="50"/>
              </a:spcBef>
            </a:pPr>
            <a:r>
              <a:rPr sz="1300" b="1" dirty="0">
                <a:latin typeface="Lato"/>
                <a:cs typeface="Lato"/>
              </a:rPr>
              <a:t>1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Category </a:t>
            </a:r>
            <a:r>
              <a:rPr sz="1300" b="1" dirty="0">
                <a:latin typeface="Lato"/>
                <a:cs typeface="Lato"/>
              </a:rPr>
              <a:t>9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10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30305" y="1404116"/>
            <a:ext cx="2054860" cy="2619058"/>
            <a:chOff x="13860609" y="2808231"/>
            <a:chExt cx="4109720" cy="5238115"/>
          </a:xfrm>
        </p:grpSpPr>
        <p:sp>
          <p:nvSpPr>
            <p:cNvPr id="24" name="object 24"/>
            <p:cNvSpPr/>
            <p:nvPr/>
          </p:nvSpPr>
          <p:spPr>
            <a:xfrm>
              <a:off x="13865372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CFDFE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3865372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50511" y="1554755"/>
            <a:ext cx="161417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Natural</a:t>
            </a:r>
            <a:r>
              <a:rPr b="1" spc="1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Instructions</a:t>
            </a:r>
            <a:endParaRPr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69282" y="1984903"/>
            <a:ext cx="1718627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Cause</a:t>
            </a:r>
            <a:r>
              <a:rPr sz="1100" spc="-6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effect</a:t>
            </a:r>
            <a:r>
              <a:rPr sz="1100" spc="-6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classification,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Named</a:t>
            </a:r>
            <a:r>
              <a:rPr sz="1100" spc="-50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Entity</a:t>
            </a:r>
            <a:r>
              <a:rPr sz="1100" spc="-48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Recognition,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40" dirty="0">
                <a:latin typeface="Lato"/>
                <a:cs typeface="Lato"/>
              </a:rPr>
              <a:t>Toxic</a:t>
            </a:r>
            <a:r>
              <a:rPr sz="1100" spc="-43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Language</a:t>
            </a:r>
            <a:r>
              <a:rPr sz="1100" spc="-4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Detection,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Question</a:t>
            </a:r>
            <a:r>
              <a:rPr sz="1100" spc="-7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answering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91329" y="3245947"/>
            <a:ext cx="1133158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372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58750" marR="2540" indent="-152718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108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</a:t>
            </a:r>
            <a:r>
              <a:rPr sz="1300" b="1" spc="-10" dirty="0">
                <a:latin typeface="Lato"/>
                <a:cs typeface="Lato"/>
              </a:rPr>
              <a:t>1554</a:t>
            </a:r>
            <a:r>
              <a:rPr sz="1300" b="1" spc="-57" dirty="0">
                <a:latin typeface="Lato"/>
                <a:cs typeface="Lato"/>
              </a:rPr>
              <a:t> </a:t>
            </a:r>
            <a:r>
              <a:rPr sz="1300" b="1" spc="-10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462" y="161363"/>
            <a:ext cx="831818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  <a:tabLst>
                <a:tab pos="1635125" algn="l"/>
              </a:tabLst>
            </a:pPr>
            <a:r>
              <a:rPr spc="-28" dirty="0"/>
              <a:t>FLAN</a:t>
            </a:r>
            <a:r>
              <a:rPr spc="-300" dirty="0"/>
              <a:t>-</a:t>
            </a:r>
            <a:r>
              <a:rPr spc="-13" dirty="0"/>
              <a:t>T5:</a:t>
            </a:r>
            <a:r>
              <a:rPr dirty="0"/>
              <a:t>	</a:t>
            </a:r>
            <a:r>
              <a:rPr spc="-18" dirty="0"/>
              <a:t>Fine-tuned</a:t>
            </a:r>
            <a:r>
              <a:rPr spc="-155" dirty="0"/>
              <a:t> </a:t>
            </a:r>
            <a:r>
              <a:rPr dirty="0"/>
              <a:t>version</a:t>
            </a:r>
            <a:r>
              <a:rPr spc="-153" dirty="0"/>
              <a:t> </a:t>
            </a:r>
            <a:r>
              <a:rPr spc="-40" dirty="0"/>
              <a:t>of</a:t>
            </a:r>
            <a:r>
              <a:rPr spc="-153" dirty="0"/>
              <a:t> </a:t>
            </a:r>
            <a:r>
              <a:rPr dirty="0"/>
              <a:t>pre-trained</a:t>
            </a:r>
            <a:r>
              <a:rPr spc="-153" dirty="0"/>
              <a:t> </a:t>
            </a:r>
            <a:r>
              <a:rPr spc="-20" dirty="0"/>
              <a:t>T5</a:t>
            </a:r>
            <a:r>
              <a:rPr spc="-153" dirty="0"/>
              <a:t> </a:t>
            </a:r>
            <a:r>
              <a:rPr spc="-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874" y="768817"/>
            <a:ext cx="6324918" cy="3295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923" indent="-389573">
              <a:spcBef>
                <a:spcPts val="50"/>
              </a:spcBef>
              <a:buFont typeface="Arial"/>
              <a:buChar char="●"/>
              <a:tabLst>
                <a:tab pos="395923" algn="l"/>
              </a:tabLst>
            </a:pPr>
            <a:r>
              <a:rPr sz="2100" spc="-63" dirty="0">
                <a:latin typeface="Lato"/>
                <a:cs typeface="Lato"/>
              </a:rPr>
              <a:t>FLAN-</a:t>
            </a:r>
            <a:r>
              <a:rPr sz="2100" dirty="0">
                <a:latin typeface="Lato"/>
                <a:cs typeface="Lato"/>
              </a:rPr>
              <a:t>T5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is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a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great,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general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spc="-13" dirty="0">
                <a:latin typeface="Lato"/>
                <a:cs typeface="Lato"/>
              </a:rPr>
              <a:t>purpose,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instruct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spc="-5" dirty="0">
                <a:latin typeface="Lato"/>
                <a:cs typeface="Lato"/>
              </a:rPr>
              <a:t>model</a:t>
            </a:r>
            <a:endParaRPr sz="21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05467" y="4341061"/>
            <a:ext cx="3930015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/>
              <a:t>Source:</a:t>
            </a:r>
            <a:r>
              <a:rPr sz="900" spc="225" dirty="0"/>
              <a:t> </a:t>
            </a:r>
            <a:r>
              <a:rPr sz="900" dirty="0"/>
              <a:t>Chung</a:t>
            </a:r>
            <a:r>
              <a:rPr sz="900" spc="-10" dirty="0"/>
              <a:t> </a:t>
            </a:r>
            <a:r>
              <a:rPr sz="900" dirty="0"/>
              <a:t>et</a:t>
            </a:r>
            <a:r>
              <a:rPr sz="900" spc="-10" dirty="0"/>
              <a:t> </a:t>
            </a:r>
            <a:r>
              <a:rPr sz="900" dirty="0"/>
              <a:t>al.</a:t>
            </a:r>
            <a:r>
              <a:rPr sz="900" spc="-10" dirty="0"/>
              <a:t> </a:t>
            </a:r>
            <a:r>
              <a:rPr sz="900" dirty="0"/>
              <a:t>2022,</a:t>
            </a:r>
            <a:r>
              <a:rPr sz="900" spc="-10" dirty="0"/>
              <a:t> </a:t>
            </a:r>
            <a:r>
              <a:rPr sz="900" dirty="0"/>
              <a:t>“Scaling</a:t>
            </a:r>
            <a:r>
              <a:rPr sz="900" spc="-8" dirty="0"/>
              <a:t> </a:t>
            </a:r>
            <a:r>
              <a:rPr sz="900" spc="-5" dirty="0"/>
              <a:t>Instruction-</a:t>
            </a:r>
            <a:r>
              <a:rPr sz="900" dirty="0"/>
              <a:t>Finetuned</a:t>
            </a:r>
            <a:r>
              <a:rPr sz="900" spc="-10" dirty="0"/>
              <a:t> </a:t>
            </a:r>
            <a:r>
              <a:rPr sz="900" dirty="0"/>
              <a:t>Language</a:t>
            </a:r>
            <a:r>
              <a:rPr sz="900" spc="-10" dirty="0"/>
              <a:t> </a:t>
            </a:r>
            <a:r>
              <a:rPr sz="900" spc="-5" dirty="0"/>
              <a:t>Models”</a:t>
            </a:r>
            <a:endParaRPr sz="900"/>
          </a:p>
        </p:txBody>
      </p:sp>
      <p:grpSp>
        <p:nvGrpSpPr>
          <p:cNvPr id="5" name="object 5"/>
          <p:cNvGrpSpPr/>
          <p:nvPr/>
        </p:nvGrpSpPr>
        <p:grpSpPr>
          <a:xfrm>
            <a:off x="159006" y="1404116"/>
            <a:ext cx="2054860" cy="2619058"/>
            <a:chOff x="318011" y="2808231"/>
            <a:chExt cx="4109720" cy="5238115"/>
          </a:xfrm>
        </p:grpSpPr>
        <p:sp>
          <p:nvSpPr>
            <p:cNvPr id="6" name="object 6"/>
            <p:cNvSpPr/>
            <p:nvPr/>
          </p:nvSpPr>
          <p:spPr>
            <a:xfrm>
              <a:off x="322774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3416468" y="5228389"/>
                  </a:moveTo>
                  <a:lnTo>
                    <a:pt x="683311" y="5228389"/>
                  </a:lnTo>
                  <a:lnTo>
                    <a:pt x="634511" y="5226673"/>
                  </a:lnTo>
                  <a:lnTo>
                    <a:pt x="586638" y="5221604"/>
                  </a:lnTo>
                  <a:lnTo>
                    <a:pt x="539807" y="5213295"/>
                  </a:lnTo>
                  <a:lnTo>
                    <a:pt x="494133" y="5201864"/>
                  </a:lnTo>
                  <a:lnTo>
                    <a:pt x="449731" y="5187425"/>
                  </a:lnTo>
                  <a:lnTo>
                    <a:pt x="406719" y="5170094"/>
                  </a:lnTo>
                  <a:lnTo>
                    <a:pt x="365210" y="5149987"/>
                  </a:lnTo>
                  <a:lnTo>
                    <a:pt x="325322" y="5127220"/>
                  </a:lnTo>
                  <a:lnTo>
                    <a:pt x="287168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8" y="5011858"/>
                  </a:lnTo>
                  <a:lnTo>
                    <a:pt x="154223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2" y="4863176"/>
                  </a:lnTo>
                  <a:lnTo>
                    <a:pt x="58295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5" y="406722"/>
                  </a:lnTo>
                  <a:lnTo>
                    <a:pt x="78402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3" y="250866"/>
                  </a:lnTo>
                  <a:lnTo>
                    <a:pt x="184278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8" y="126481"/>
                  </a:lnTo>
                  <a:lnTo>
                    <a:pt x="325322" y="101169"/>
                  </a:lnTo>
                  <a:lnTo>
                    <a:pt x="365210" y="78401"/>
                  </a:lnTo>
                  <a:lnTo>
                    <a:pt x="406719" y="58294"/>
                  </a:lnTo>
                  <a:lnTo>
                    <a:pt x="449731" y="40964"/>
                  </a:lnTo>
                  <a:lnTo>
                    <a:pt x="494133" y="26525"/>
                  </a:lnTo>
                  <a:lnTo>
                    <a:pt x="539807" y="15094"/>
                  </a:lnTo>
                  <a:lnTo>
                    <a:pt x="586638" y="6785"/>
                  </a:lnTo>
                  <a:lnTo>
                    <a:pt x="634511" y="1715"/>
                  </a:lnTo>
                  <a:lnTo>
                    <a:pt x="683311" y="0"/>
                  </a:lnTo>
                  <a:lnTo>
                    <a:pt x="3416468" y="0"/>
                  </a:lnTo>
                  <a:lnTo>
                    <a:pt x="3465686" y="1773"/>
                  </a:lnTo>
                  <a:lnTo>
                    <a:pt x="3514363" y="7045"/>
                  </a:lnTo>
                  <a:lnTo>
                    <a:pt x="3562325" y="15744"/>
                  </a:lnTo>
                  <a:lnTo>
                    <a:pt x="3609401" y="27799"/>
                  </a:lnTo>
                  <a:lnTo>
                    <a:pt x="3655419" y="43139"/>
                  </a:lnTo>
                  <a:lnTo>
                    <a:pt x="3700205" y="61692"/>
                  </a:lnTo>
                  <a:lnTo>
                    <a:pt x="3743588" y="83386"/>
                  </a:lnTo>
                  <a:lnTo>
                    <a:pt x="3785396" y="108150"/>
                  </a:lnTo>
                  <a:lnTo>
                    <a:pt x="3825456" y="135913"/>
                  </a:lnTo>
                  <a:lnTo>
                    <a:pt x="3863595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2774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5" y="406722"/>
                  </a:lnTo>
                  <a:lnTo>
                    <a:pt x="78402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3" y="250866"/>
                  </a:lnTo>
                  <a:lnTo>
                    <a:pt x="184278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8" y="126481"/>
                  </a:lnTo>
                  <a:lnTo>
                    <a:pt x="325322" y="101169"/>
                  </a:lnTo>
                  <a:lnTo>
                    <a:pt x="365210" y="78401"/>
                  </a:lnTo>
                  <a:lnTo>
                    <a:pt x="406719" y="58294"/>
                  </a:lnTo>
                  <a:lnTo>
                    <a:pt x="449731" y="40964"/>
                  </a:lnTo>
                  <a:lnTo>
                    <a:pt x="494133" y="26525"/>
                  </a:lnTo>
                  <a:lnTo>
                    <a:pt x="539807" y="15094"/>
                  </a:lnTo>
                  <a:lnTo>
                    <a:pt x="586638" y="6785"/>
                  </a:lnTo>
                  <a:lnTo>
                    <a:pt x="634511" y="1715"/>
                  </a:lnTo>
                  <a:lnTo>
                    <a:pt x="683311" y="0"/>
                  </a:lnTo>
                  <a:lnTo>
                    <a:pt x="3416468" y="0"/>
                  </a:lnTo>
                  <a:lnTo>
                    <a:pt x="3465686" y="1773"/>
                  </a:lnTo>
                  <a:lnTo>
                    <a:pt x="3514362" y="7045"/>
                  </a:lnTo>
                  <a:lnTo>
                    <a:pt x="3562325" y="15744"/>
                  </a:lnTo>
                  <a:lnTo>
                    <a:pt x="3609401" y="27799"/>
                  </a:lnTo>
                  <a:lnTo>
                    <a:pt x="3655419" y="43139"/>
                  </a:lnTo>
                  <a:lnTo>
                    <a:pt x="3700205" y="61692"/>
                  </a:lnTo>
                  <a:lnTo>
                    <a:pt x="3743588" y="83386"/>
                  </a:lnTo>
                  <a:lnTo>
                    <a:pt x="3785396" y="108150"/>
                  </a:lnTo>
                  <a:lnTo>
                    <a:pt x="3825455" y="135913"/>
                  </a:lnTo>
                  <a:lnTo>
                    <a:pt x="3863595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11" y="5228389"/>
                  </a:lnTo>
                  <a:lnTo>
                    <a:pt x="634511" y="5226673"/>
                  </a:lnTo>
                  <a:lnTo>
                    <a:pt x="586638" y="5221603"/>
                  </a:lnTo>
                  <a:lnTo>
                    <a:pt x="539807" y="5213295"/>
                  </a:lnTo>
                  <a:lnTo>
                    <a:pt x="494133" y="5201863"/>
                  </a:lnTo>
                  <a:lnTo>
                    <a:pt x="449731" y="5187425"/>
                  </a:lnTo>
                  <a:lnTo>
                    <a:pt x="406719" y="5170094"/>
                  </a:lnTo>
                  <a:lnTo>
                    <a:pt x="365210" y="5149987"/>
                  </a:lnTo>
                  <a:lnTo>
                    <a:pt x="325322" y="5127220"/>
                  </a:lnTo>
                  <a:lnTo>
                    <a:pt x="287168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8" y="5011858"/>
                  </a:lnTo>
                  <a:lnTo>
                    <a:pt x="154223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2" y="4863176"/>
                  </a:lnTo>
                  <a:lnTo>
                    <a:pt x="58295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6033" y="1554755"/>
            <a:ext cx="48037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20" dirty="0">
                <a:latin typeface="Lato"/>
                <a:cs typeface="Lato"/>
              </a:rPr>
              <a:t>T0-</a:t>
            </a:r>
            <a:r>
              <a:rPr b="1" spc="-18" dirty="0">
                <a:latin typeface="Lato"/>
                <a:cs typeface="Lato"/>
              </a:rPr>
              <a:t>SF</a:t>
            </a:r>
            <a:endParaRPr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67" y="1984903"/>
            <a:ext cx="1683068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Question</a:t>
            </a:r>
            <a:r>
              <a:rPr sz="1100" spc="-7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Closed-book</a:t>
            </a:r>
            <a:r>
              <a:rPr sz="1100" spc="-2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QA,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Adversarial</a:t>
            </a:r>
            <a:r>
              <a:rPr sz="1100" spc="3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QA,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Extractive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18" dirty="0">
                <a:latin typeface="Lato"/>
                <a:cs typeface="Lato"/>
              </a:rPr>
              <a:t>QA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879" y="3245947"/>
            <a:ext cx="103727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55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58750" marR="2540" indent="-152718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14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193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16101" y="1404116"/>
            <a:ext cx="2054860" cy="2619058"/>
            <a:chOff x="4832202" y="2808231"/>
            <a:chExt cx="4109720" cy="5238115"/>
          </a:xfrm>
        </p:grpSpPr>
        <p:sp>
          <p:nvSpPr>
            <p:cNvPr id="12" name="object 12"/>
            <p:cNvSpPr/>
            <p:nvPr/>
          </p:nvSpPr>
          <p:spPr>
            <a:xfrm>
              <a:off x="4836965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36965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68769" y="1554755"/>
            <a:ext cx="5489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Muffin</a:t>
            </a:r>
            <a:endParaRPr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55060" y="1984903"/>
            <a:ext cx="1766252" cy="67326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Natural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language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inference,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Code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instruction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gen,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Code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repair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5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Dialog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context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50907" y="2607795"/>
            <a:ext cx="1804352" cy="219932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10478">
              <a:spcBef>
                <a:spcPts val="395"/>
              </a:spcBef>
            </a:pPr>
            <a:r>
              <a:rPr sz="1100" b="1" spc="-25" dirty="0">
                <a:latin typeface="Lato"/>
                <a:cs typeface="Lato"/>
              </a:rPr>
              <a:t>-</a:t>
            </a:r>
            <a:r>
              <a:rPr sz="1100" b="1" spc="-33" dirty="0">
                <a:latin typeface="Lato"/>
                <a:cs typeface="Lato"/>
              </a:rPr>
              <a:t> </a:t>
            </a:r>
            <a:r>
              <a:rPr sz="1100" b="1" dirty="0">
                <a:latin typeface="Lato"/>
                <a:cs typeface="Lato"/>
              </a:rPr>
              <a:t>Summarization</a:t>
            </a:r>
            <a:r>
              <a:rPr sz="1100" b="1" spc="-33" dirty="0">
                <a:latin typeface="Lato"/>
                <a:cs typeface="Lato"/>
              </a:rPr>
              <a:t> </a:t>
            </a:r>
            <a:r>
              <a:rPr sz="1100" b="1" spc="-5" dirty="0">
                <a:latin typeface="Lato"/>
                <a:cs typeface="Lato"/>
              </a:rPr>
              <a:t>(SAMSum)</a:t>
            </a:r>
            <a:endParaRPr sz="11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55060" y="2816815"/>
            <a:ext cx="14224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4972" y="3245947"/>
            <a:ext cx="103727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69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206692" marR="2540" indent="-200660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27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80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73197" y="1404116"/>
            <a:ext cx="2054860" cy="2619058"/>
            <a:chOff x="9346393" y="2808231"/>
            <a:chExt cx="4109720" cy="5238115"/>
          </a:xfrm>
        </p:grpSpPr>
        <p:sp>
          <p:nvSpPr>
            <p:cNvPr id="20" name="object 20"/>
            <p:cNvSpPr/>
            <p:nvPr/>
          </p:nvSpPr>
          <p:spPr>
            <a:xfrm>
              <a:off x="9351156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9351156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69774" y="1554755"/>
            <a:ext cx="12617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CoT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(reasoning)</a:t>
            </a:r>
            <a:endParaRPr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12147" y="1984903"/>
            <a:ext cx="1619885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Arithmetic</a:t>
            </a:r>
            <a:r>
              <a:rPr sz="1100" spc="-2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Explanation</a:t>
            </a:r>
            <a:r>
              <a:rPr sz="1100" spc="-15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Sentence</a:t>
            </a:r>
            <a:r>
              <a:rPr sz="1100" spc="-35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composition,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Implicit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88435" y="3245947"/>
            <a:ext cx="82391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0003">
              <a:spcBef>
                <a:spcPts val="50"/>
              </a:spcBef>
            </a:pPr>
            <a:r>
              <a:rPr sz="1300" b="1" dirty="0">
                <a:latin typeface="Lato"/>
                <a:cs typeface="Lato"/>
              </a:rPr>
              <a:t>9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48273" marR="2540" indent="-142240">
              <a:lnSpc>
                <a:spcPts val="1575"/>
              </a:lnSpc>
              <a:spcBef>
                <a:spcPts val="50"/>
              </a:spcBef>
            </a:pPr>
            <a:r>
              <a:rPr sz="1300" b="1" dirty="0">
                <a:latin typeface="Lato"/>
                <a:cs typeface="Lato"/>
              </a:rPr>
              <a:t>1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Category </a:t>
            </a:r>
            <a:r>
              <a:rPr sz="1300" b="1" dirty="0">
                <a:latin typeface="Lato"/>
                <a:cs typeface="Lato"/>
              </a:rPr>
              <a:t>9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10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30305" y="1404116"/>
            <a:ext cx="2054860" cy="2619058"/>
            <a:chOff x="13860609" y="2808231"/>
            <a:chExt cx="4109720" cy="5238115"/>
          </a:xfrm>
        </p:grpSpPr>
        <p:sp>
          <p:nvSpPr>
            <p:cNvPr id="26" name="object 26"/>
            <p:cNvSpPr/>
            <p:nvPr/>
          </p:nvSpPr>
          <p:spPr>
            <a:xfrm>
              <a:off x="13865372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CFDFE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3865372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50511" y="1554755"/>
            <a:ext cx="161417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Natural</a:t>
            </a:r>
            <a:r>
              <a:rPr b="1" spc="1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Instructions</a:t>
            </a:r>
            <a:endParaRPr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69282" y="1984903"/>
            <a:ext cx="1718627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Cause</a:t>
            </a:r>
            <a:r>
              <a:rPr sz="1100" spc="-6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effect</a:t>
            </a:r>
            <a:r>
              <a:rPr sz="1100" spc="-6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classification,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Named</a:t>
            </a:r>
            <a:r>
              <a:rPr sz="1100" spc="-50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Entity</a:t>
            </a:r>
            <a:r>
              <a:rPr sz="1100" spc="-48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Recognition,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40" dirty="0">
                <a:latin typeface="Lato"/>
                <a:cs typeface="Lato"/>
              </a:rPr>
              <a:t>Toxic</a:t>
            </a:r>
            <a:r>
              <a:rPr sz="1100" spc="-43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Language</a:t>
            </a:r>
            <a:r>
              <a:rPr sz="1100" spc="-4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Detection,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Question</a:t>
            </a:r>
            <a:r>
              <a:rPr sz="1100" spc="-7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answering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91329" y="3245947"/>
            <a:ext cx="1133158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372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58750" marR="2540" indent="-152718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108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</a:t>
            </a:r>
            <a:r>
              <a:rPr sz="1300" b="1" spc="-10" dirty="0">
                <a:latin typeface="Lato"/>
                <a:cs typeface="Lato"/>
              </a:rPr>
              <a:t>1554</a:t>
            </a:r>
            <a:r>
              <a:rPr sz="1300" b="1" spc="-57" dirty="0">
                <a:latin typeface="Lato"/>
                <a:cs typeface="Lato"/>
              </a:rPr>
              <a:t> </a:t>
            </a:r>
            <a:r>
              <a:rPr sz="1300" b="1" spc="-10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386377" y="907767"/>
            <a:ext cx="6433503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Sample</a:t>
            </a:r>
            <a:r>
              <a:rPr sz="1500" spc="-3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prompt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training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dataset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(</a:t>
            </a:r>
            <a:r>
              <a:rPr sz="1500" b="1" dirty="0">
                <a:solidFill>
                  <a:srgbClr val="212121"/>
                </a:solidFill>
                <a:latin typeface="Carlito"/>
                <a:cs typeface="Carlito"/>
              </a:rPr>
              <a:t>samsum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)</a:t>
            </a:r>
            <a:r>
              <a:rPr sz="1500" spc="-3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to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fine-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tune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FLAN-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T5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from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pretrained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13" dirty="0">
                <a:solidFill>
                  <a:srgbClr val="212121"/>
                </a:solidFill>
                <a:latin typeface="Carlito"/>
                <a:cs typeface="Carlito"/>
              </a:rPr>
              <a:t>T5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4662" y="1464678"/>
            <a:ext cx="8440738" cy="2318068"/>
            <a:chOff x="769323" y="2929356"/>
            <a:chExt cx="16881475" cy="46361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848" y="3877917"/>
              <a:ext cx="16785693" cy="3677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4085" y="3873142"/>
              <a:ext cx="16871950" cy="3687445"/>
            </a:xfrm>
            <a:custGeom>
              <a:avLst/>
              <a:gdLst/>
              <a:ahLst/>
              <a:cxnLst/>
              <a:rect l="l" t="t" r="r" b="b"/>
              <a:pathLst>
                <a:path w="16871950" h="3687445">
                  <a:moveTo>
                    <a:pt x="0" y="0"/>
                  </a:moveTo>
                  <a:lnTo>
                    <a:pt x="16871678" y="0"/>
                  </a:lnTo>
                  <a:lnTo>
                    <a:pt x="16871678" y="3687417"/>
                  </a:lnTo>
                  <a:lnTo>
                    <a:pt x="0" y="368741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848" y="2938894"/>
              <a:ext cx="5872988" cy="9390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4085" y="2934119"/>
              <a:ext cx="5882640" cy="948690"/>
            </a:xfrm>
            <a:custGeom>
              <a:avLst/>
              <a:gdLst/>
              <a:ahLst/>
              <a:cxnLst/>
              <a:rect l="l" t="t" r="r" b="b"/>
              <a:pathLst>
                <a:path w="5882640" h="948689">
                  <a:moveTo>
                    <a:pt x="0" y="0"/>
                  </a:moveTo>
                  <a:lnTo>
                    <a:pt x="5882500" y="0"/>
                  </a:lnTo>
                  <a:lnTo>
                    <a:pt x="5882500" y="948598"/>
                  </a:lnTo>
                  <a:lnTo>
                    <a:pt x="0" y="94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1836" y="2938894"/>
              <a:ext cx="10989177" cy="9390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47061" y="2934119"/>
              <a:ext cx="10998835" cy="948690"/>
            </a:xfrm>
            <a:custGeom>
              <a:avLst/>
              <a:gdLst/>
              <a:ahLst/>
              <a:cxnLst/>
              <a:rect l="l" t="t" r="r" b="b"/>
              <a:pathLst>
                <a:path w="10998835" h="948689">
                  <a:moveTo>
                    <a:pt x="0" y="0"/>
                  </a:moveTo>
                  <a:lnTo>
                    <a:pt x="10998727" y="0"/>
                  </a:lnTo>
                  <a:lnTo>
                    <a:pt x="10998727" y="948598"/>
                  </a:lnTo>
                  <a:lnTo>
                    <a:pt x="0" y="94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9234" y="4377448"/>
            <a:ext cx="7081203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latin typeface="Carlito"/>
                <a:cs typeface="Carlito"/>
              </a:rPr>
              <a:t>Source:</a:t>
            </a:r>
            <a:r>
              <a:rPr sz="1000" spc="48" dirty="0">
                <a:latin typeface="Carlito"/>
                <a:cs typeface="Carlito"/>
              </a:rPr>
              <a:t>  </a:t>
            </a:r>
            <a:r>
              <a:rPr sz="10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rlito"/>
                <a:cs typeface="Carlito"/>
                <a:hlinkClick r:id="rId5"/>
              </a:rPr>
              <a:t>https://huggingface.co/datasets/samsum</a:t>
            </a:r>
            <a:r>
              <a:rPr sz="1000" spc="-10" dirty="0">
                <a:latin typeface="Carlito"/>
                <a:cs typeface="Carlito"/>
              </a:rPr>
              <a:t>,</a:t>
            </a:r>
            <a:r>
              <a:rPr sz="1000" spc="50" dirty="0">
                <a:latin typeface="Carlito"/>
                <a:cs typeface="Carlito"/>
              </a:rPr>
              <a:t> </a:t>
            </a:r>
            <a:r>
              <a:rPr sz="1000" u="heavy" spc="-13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rlito"/>
                <a:cs typeface="Carlito"/>
                <a:hlinkClick r:id="rId6"/>
              </a:rPr>
              <a:t>https://github.com/google-</a:t>
            </a:r>
            <a:r>
              <a:rPr sz="10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rlito"/>
                <a:cs typeface="Carlito"/>
                <a:hlinkClick r:id="rId6"/>
              </a:rPr>
              <a:t>research/FLAN/blob/2c79a31/flan/v2/templates.py#L3285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10349" y="252901"/>
            <a:ext cx="447548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0" dirty="0"/>
              <a:t>SAMSum:</a:t>
            </a:r>
            <a:r>
              <a:rPr spc="-173" dirty="0"/>
              <a:t> </a:t>
            </a:r>
            <a:r>
              <a:rPr dirty="0"/>
              <a:t>A</a:t>
            </a:r>
            <a:r>
              <a:rPr spc="-170" dirty="0"/>
              <a:t> </a:t>
            </a:r>
            <a:r>
              <a:rPr dirty="0"/>
              <a:t>dialogue</a:t>
            </a:r>
            <a:r>
              <a:rPr spc="-173" dirty="0"/>
              <a:t> </a:t>
            </a:r>
            <a:r>
              <a:rPr spc="-5" dirty="0"/>
              <a:t>dataset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077707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Sample</a:t>
            </a:r>
            <a:r>
              <a:rPr spc="-173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70" dirty="0"/>
              <a:t> </a:t>
            </a:r>
            <a:r>
              <a:rPr dirty="0"/>
              <a:t>prompt</a:t>
            </a:r>
            <a:r>
              <a:rPr spc="-170" dirty="0"/>
              <a:t> </a:t>
            </a:r>
            <a:r>
              <a:rPr spc="-5" dirty="0"/>
              <a:t>templates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837" y="787146"/>
            <a:ext cx="856615" cy="1756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"samsum":</a:t>
            </a:r>
            <a:r>
              <a:rPr sz="1100" spc="4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25" dirty="0">
                <a:solidFill>
                  <a:srgbClr val="1F2328"/>
                </a:solidFill>
                <a:latin typeface="IBM 3270"/>
                <a:cs typeface="IBM 3270"/>
              </a:rPr>
              <a:t>[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4898" y="1013952"/>
            <a:ext cx="5088255" cy="188513"/>
          </a:xfrm>
          <a:prstGeom prst="rect">
            <a:avLst/>
          </a:prstGeom>
          <a:ln w="76199">
            <a:solidFill>
              <a:srgbClr val="FF00FF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53975">
              <a:spcBef>
                <a:spcPts val="150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("{dialogue}\n\Briefly</a:t>
            </a:r>
            <a:r>
              <a:rPr sz="1100" spc="4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summarize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dialogue.",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"{summary}"),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702" y="1194268"/>
            <a:ext cx="4691380" cy="224934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82868" marR="2540" indent="-76835">
              <a:lnSpc>
                <a:spcPct val="142900"/>
              </a:lnSpc>
              <a:spcBef>
                <a:spcPts val="4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("Here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dialogue:\n{dialogue}\n\nWrite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short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summary!", "{summary}"),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898" y="1698522"/>
            <a:ext cx="5088255" cy="220959"/>
          </a:xfrm>
          <a:prstGeom prst="rect">
            <a:avLst/>
          </a:prstGeom>
          <a:ln w="76199">
            <a:solidFill>
              <a:srgbClr val="FF00FF"/>
            </a:solidFill>
          </a:ln>
        </p:spPr>
        <p:txBody>
          <a:bodyPr vert="horz" wrap="square" lIns="0" tIns="953" rIns="0" bIns="0" rtlCol="0">
            <a:spAutoFit/>
          </a:bodyPr>
          <a:lstStyle/>
          <a:p>
            <a:pPr marL="130810" marR="121602" indent="-76835">
              <a:lnSpc>
                <a:spcPts val="1885"/>
              </a:lnSpc>
              <a:spcBef>
                <a:spcPts val="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("Dialogue:\n{dialogue}\n\nWhat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summary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of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this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dialogue?", "{summary}"),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2702" y="2152209"/>
            <a:ext cx="5611495" cy="738024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82868" marR="2540" indent="-76835">
              <a:lnSpc>
                <a:spcPct val="142900"/>
              </a:lnSpc>
              <a:spcBef>
                <a:spcPts val="4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("{dialogue}\n\nWhat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was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about,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in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two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sentences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or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less?", "{summary}"),</a:t>
            </a:r>
            <a:endParaRPr sz="1100">
              <a:latin typeface="IBM 3270"/>
              <a:cs typeface="IBM 3270"/>
            </a:endParaRPr>
          </a:p>
          <a:p>
            <a:pPr marL="82868" marR="385763" indent="-76835">
              <a:lnSpc>
                <a:spcPts val="1885"/>
              </a:lnSpc>
              <a:spcBef>
                <a:spcPts val="160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("Here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dialogue:\n{dialogue}\n\nWhat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were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they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talking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about?", "{summary}"),</a:t>
            </a:r>
            <a:endParaRPr sz="1100">
              <a:latin typeface="IBM 3270"/>
              <a:cs typeface="IBM 3270"/>
            </a:endParaRPr>
          </a:p>
          <a:p>
            <a:pPr marL="6350">
              <a:spcBef>
                <a:spcPts val="40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("Dialogue:\n{dialogue}\nWhat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main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points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in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25" dirty="0">
                <a:solidFill>
                  <a:srgbClr val="1F2328"/>
                </a:solidFill>
                <a:latin typeface="IBM 3270"/>
                <a:cs typeface="IBM 3270"/>
              </a:rPr>
              <a:t>"</a:t>
            </a:r>
            <a:endParaRPr sz="1100">
              <a:latin typeface="IBM 3270"/>
              <a:cs typeface="IBM 3270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86312" y="3463782"/>
          <a:ext cx="5617846" cy="1099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8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2720">
                <a:tc>
                  <a:txBody>
                    <a:bodyPr/>
                    <a:lstStyle/>
                    <a:p>
                      <a:pPr marL="1258570">
                        <a:lnSpc>
                          <a:spcPts val="2075"/>
                        </a:lnSpc>
                      </a:pPr>
                      <a:r>
                        <a:rPr sz="110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"conversation?",</a:t>
                      </a:r>
                      <a:r>
                        <a:rPr sz="1100" spc="12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"{summary}"),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983">
                <a:tc>
                  <a:txBody>
                    <a:bodyPr/>
                    <a:lstStyle/>
                    <a:p>
                      <a:pPr marL="11049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("Dialogue:\n{dialogue}\nWhat</a:t>
                      </a:r>
                      <a:r>
                        <a:rPr sz="1100" spc="21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was</a:t>
                      </a:r>
                      <a:endParaRPr sz="1100">
                        <a:latin typeface="IBM 3270"/>
                        <a:cs typeface="IBM 3270"/>
                      </a:endParaRPr>
                    </a:p>
                    <a:p>
                      <a:pPr marL="125857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"{summary}"),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going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on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in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2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that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conversation?",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-5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]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428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84898" y="3636693"/>
            <a:ext cx="5088255" cy="495300"/>
          </a:xfrm>
          <a:custGeom>
            <a:avLst/>
            <a:gdLst/>
            <a:ahLst/>
            <a:cxnLst/>
            <a:rect l="l" t="t" r="r" b="b"/>
            <a:pathLst>
              <a:path w="10176510" h="990600">
                <a:moveTo>
                  <a:pt x="0" y="0"/>
                </a:moveTo>
                <a:lnTo>
                  <a:pt x="10176279" y="0"/>
                </a:lnTo>
                <a:lnTo>
                  <a:pt x="10176279" y="990598"/>
                </a:lnTo>
                <a:lnTo>
                  <a:pt x="0" y="990598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GenAI</a:t>
            </a:r>
            <a:r>
              <a:rPr spc="-140" dirty="0"/>
              <a:t> </a:t>
            </a:r>
            <a:r>
              <a:rPr dirty="0"/>
              <a:t>project</a:t>
            </a:r>
            <a:r>
              <a:rPr spc="-138" dirty="0"/>
              <a:t> </a:t>
            </a:r>
            <a:r>
              <a:rPr spc="-5" dirty="0"/>
              <a:t>lifecycle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2998" y="1569484"/>
            <a:ext cx="1014730" cy="1395254"/>
          </a:xfrm>
          <a:prstGeom prst="rect">
            <a:avLst/>
          </a:prstGeom>
          <a:solidFill>
            <a:srgbClr val="9EC4E8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835"/>
              </a:spcBef>
            </a:pPr>
            <a:endParaRPr>
              <a:latin typeface="Times New Roman"/>
              <a:cs typeface="Times New Roman"/>
            </a:endParaRPr>
          </a:p>
          <a:p>
            <a:pPr marL="90170" marR="106998">
              <a:lnSpc>
                <a:spcPct val="100400"/>
              </a:lnSpc>
            </a:pPr>
            <a:r>
              <a:rPr spc="-18" dirty="0">
                <a:latin typeface="Lato"/>
                <a:cs typeface="Lato"/>
              </a:rPr>
              <a:t>Define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the </a:t>
            </a:r>
            <a:r>
              <a:rPr spc="-5" dirty="0">
                <a:latin typeface="Lato"/>
                <a:cs typeface="Lato"/>
              </a:rPr>
              <a:t>problem</a:t>
            </a:r>
            <a:endParaRPr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56112" y="1282504"/>
            <a:ext cx="2424430" cy="244475"/>
            <a:chOff x="6712223" y="2565007"/>
            <a:chExt cx="4848860" cy="488950"/>
          </a:xfrm>
        </p:grpSpPr>
        <p:sp>
          <p:nvSpPr>
            <p:cNvPr id="5" name="object 5"/>
            <p:cNvSpPr/>
            <p:nvPr/>
          </p:nvSpPr>
          <p:spPr>
            <a:xfrm>
              <a:off x="6716986" y="2569769"/>
              <a:ext cx="4839335" cy="479425"/>
            </a:xfrm>
            <a:custGeom>
              <a:avLst/>
              <a:gdLst/>
              <a:ahLst/>
              <a:cxnLst/>
              <a:rect l="l" t="t" r="r" b="b"/>
              <a:pathLst>
                <a:path w="4839334" h="479425">
                  <a:moveTo>
                    <a:pt x="4599590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4599590" y="0"/>
                  </a:lnTo>
                  <a:lnTo>
                    <a:pt x="4838990" y="239399"/>
                  </a:lnTo>
                  <a:lnTo>
                    <a:pt x="4599590" y="478799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6716986" y="2569769"/>
              <a:ext cx="4839335" cy="479425"/>
            </a:xfrm>
            <a:custGeom>
              <a:avLst/>
              <a:gdLst/>
              <a:ahLst/>
              <a:cxnLst/>
              <a:rect l="l" t="t" r="r" b="b"/>
              <a:pathLst>
                <a:path w="4839334" h="479425">
                  <a:moveTo>
                    <a:pt x="0" y="0"/>
                  </a:moveTo>
                  <a:lnTo>
                    <a:pt x="4599590" y="0"/>
                  </a:lnTo>
                  <a:lnTo>
                    <a:pt x="4838990" y="239399"/>
                  </a:lnTo>
                  <a:lnTo>
                    <a:pt x="4599590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01993" y="1283969"/>
            <a:ext cx="173291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Adapt</a:t>
            </a:r>
            <a:r>
              <a:rPr spc="-8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and</a:t>
            </a:r>
            <a:r>
              <a:rPr spc="-8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align</a:t>
            </a:r>
            <a:r>
              <a:rPr spc="-8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model</a:t>
            </a:r>
            <a:endParaRPr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75607" y="1279029"/>
            <a:ext cx="2347913" cy="244475"/>
            <a:chOff x="11551214" y="2558057"/>
            <a:chExt cx="4695825" cy="488950"/>
          </a:xfrm>
        </p:grpSpPr>
        <p:sp>
          <p:nvSpPr>
            <p:cNvPr id="9" name="object 9"/>
            <p:cNvSpPr/>
            <p:nvPr/>
          </p:nvSpPr>
          <p:spPr>
            <a:xfrm>
              <a:off x="11555976" y="2562819"/>
              <a:ext cx="4686300" cy="479425"/>
            </a:xfrm>
            <a:custGeom>
              <a:avLst/>
              <a:gdLst/>
              <a:ahLst/>
              <a:cxnLst/>
              <a:rect l="l" t="t" r="r" b="b"/>
              <a:pathLst>
                <a:path w="4686300" h="479425">
                  <a:moveTo>
                    <a:pt x="4446591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4446591" y="0"/>
                  </a:lnTo>
                  <a:lnTo>
                    <a:pt x="4685990" y="239399"/>
                  </a:lnTo>
                  <a:lnTo>
                    <a:pt x="4446591" y="478799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55976" y="2562819"/>
              <a:ext cx="4686300" cy="479425"/>
            </a:xfrm>
            <a:custGeom>
              <a:avLst/>
              <a:gdLst/>
              <a:ahLst/>
              <a:cxnLst/>
              <a:rect l="l" t="t" r="r" b="b"/>
              <a:pathLst>
                <a:path w="4686300" h="479425">
                  <a:moveTo>
                    <a:pt x="0" y="0"/>
                  </a:moveTo>
                  <a:lnTo>
                    <a:pt x="4446591" y="0"/>
                  </a:lnTo>
                  <a:lnTo>
                    <a:pt x="4685990" y="239399"/>
                  </a:lnTo>
                  <a:lnTo>
                    <a:pt x="4446591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49271" y="1280492"/>
            <a:ext cx="180086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Application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integration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8496" y="1569484"/>
            <a:ext cx="1078548" cy="1395254"/>
          </a:xfrm>
          <a:prstGeom prst="rect">
            <a:avLst/>
          </a:prstGeom>
          <a:solidFill>
            <a:srgbClr val="F4CCCC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835"/>
              </a:spcBef>
            </a:pPr>
            <a:endParaRPr>
              <a:latin typeface="Times New Roman"/>
              <a:cs typeface="Times New Roman"/>
            </a:endParaRPr>
          </a:p>
          <a:p>
            <a:pPr marL="90170" marR="395288">
              <a:lnSpc>
                <a:spcPct val="100400"/>
              </a:lnSpc>
            </a:pPr>
            <a:r>
              <a:rPr spc="-10" dirty="0">
                <a:latin typeface="Lato"/>
                <a:cs typeface="Lato"/>
              </a:rPr>
              <a:t>Choose </a:t>
            </a:r>
            <a:r>
              <a:rPr spc="-5" dirty="0">
                <a:latin typeface="Lato"/>
                <a:cs typeface="Lato"/>
              </a:rPr>
              <a:t>model</a:t>
            </a:r>
            <a:endParaRPr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8518" y="1569484"/>
            <a:ext cx="1155383" cy="527067"/>
          </a:xfrm>
          <a:prstGeom prst="rect">
            <a:avLst/>
          </a:prstGeom>
          <a:solidFill>
            <a:srgbClr val="F9CA9C"/>
          </a:solidFill>
          <a:ln w="9524">
            <a:solidFill>
              <a:srgbClr val="595959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90170" marR="140335">
              <a:lnSpc>
                <a:spcPct val="100400"/>
              </a:lnSpc>
              <a:spcBef>
                <a:spcPts val="750"/>
              </a:spcBef>
            </a:pPr>
            <a:r>
              <a:rPr spc="-5" dirty="0">
                <a:latin typeface="Lato"/>
                <a:cs typeface="Lato"/>
              </a:rPr>
              <a:t>Prompt engineering</a:t>
            </a:r>
            <a:endParaRPr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77988" y="1569484"/>
            <a:ext cx="1078548" cy="1610697"/>
          </a:xfrm>
          <a:prstGeom prst="rect">
            <a:avLst/>
          </a:prstGeom>
          <a:solidFill>
            <a:srgbClr val="B6D6A8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758"/>
              </a:spcBef>
            </a:pPr>
            <a:endParaRPr>
              <a:latin typeface="Times New Roman"/>
              <a:cs typeface="Times New Roman"/>
            </a:endParaRPr>
          </a:p>
          <a:p>
            <a:pPr marL="90488" marR="137478">
              <a:lnSpc>
                <a:spcPct val="100400"/>
              </a:lnSpc>
            </a:pPr>
            <a:r>
              <a:rPr spc="-5" dirty="0">
                <a:latin typeface="Lato"/>
                <a:cs typeface="Lato"/>
              </a:rPr>
              <a:t>Optimize </a:t>
            </a:r>
            <a:r>
              <a:rPr dirty="0">
                <a:latin typeface="Lato"/>
                <a:cs typeface="Lato"/>
              </a:rPr>
              <a:t>and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deploy </a:t>
            </a:r>
            <a:r>
              <a:rPr dirty="0">
                <a:latin typeface="Lato"/>
                <a:cs typeface="Lato"/>
              </a:rPr>
              <a:t>model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for </a:t>
            </a:r>
            <a:r>
              <a:rPr spc="-5" dirty="0">
                <a:latin typeface="Lato"/>
                <a:cs typeface="Lato"/>
              </a:rPr>
              <a:t>inference</a:t>
            </a:r>
            <a:endParaRPr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4836" y="1569484"/>
            <a:ext cx="1078548" cy="1700466"/>
          </a:xfrm>
          <a:prstGeom prst="rect">
            <a:avLst/>
          </a:prstGeom>
          <a:solidFill>
            <a:srgbClr val="B6D6A8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523"/>
              </a:spcBef>
            </a:pPr>
            <a:endParaRPr>
              <a:latin typeface="Times New Roman"/>
              <a:cs typeface="Times New Roman"/>
            </a:endParaRPr>
          </a:p>
          <a:p>
            <a:pPr marL="90488" marR="46673">
              <a:lnSpc>
                <a:spcPct val="100400"/>
              </a:lnSpc>
              <a:spcBef>
                <a:spcPts val="3"/>
              </a:spcBef>
            </a:pPr>
            <a:r>
              <a:rPr spc="-5" dirty="0">
                <a:latin typeface="Lato"/>
                <a:cs typeface="Lato"/>
              </a:rPr>
              <a:t>Augment </a:t>
            </a:r>
            <a:r>
              <a:rPr dirty="0">
                <a:latin typeface="Lato"/>
                <a:cs typeface="Lato"/>
              </a:rPr>
              <a:t>model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and </a:t>
            </a:r>
            <a:r>
              <a:rPr dirty="0">
                <a:latin typeface="Lato"/>
                <a:cs typeface="Lato"/>
              </a:rPr>
              <a:t>build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LLM- </a:t>
            </a:r>
            <a:r>
              <a:rPr spc="-5" dirty="0">
                <a:latin typeface="Lato"/>
                <a:cs typeface="Lato"/>
              </a:rPr>
              <a:t>powered applications</a:t>
            </a:r>
            <a:endParaRPr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57893" y="2255708"/>
            <a:ext cx="1155383" cy="481863"/>
          </a:xfrm>
          <a:prstGeom prst="rect">
            <a:avLst/>
          </a:prstGeom>
          <a:solidFill>
            <a:srgbClr val="F9CA9C"/>
          </a:solidFill>
          <a:ln w="9524">
            <a:solidFill>
              <a:srgbClr val="595959"/>
            </a:solidFill>
          </a:ln>
        </p:spPr>
        <p:txBody>
          <a:bodyPr vert="horz" wrap="square" lIns="0" tIns="50483" rIns="0" bIns="0" rtlCol="0">
            <a:spAutoFit/>
          </a:bodyPr>
          <a:lstStyle/>
          <a:p>
            <a:pPr>
              <a:spcBef>
                <a:spcPts val="398"/>
              </a:spcBef>
            </a:pPr>
            <a:endParaRPr>
              <a:latin typeface="Times New Roman"/>
              <a:cs typeface="Times New Roman"/>
            </a:endParaRPr>
          </a:p>
          <a:p>
            <a:pPr marL="90488"/>
            <a:r>
              <a:rPr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57881" y="3049081"/>
            <a:ext cx="1155383" cy="723916"/>
          </a:xfrm>
          <a:prstGeom prst="rect">
            <a:avLst/>
          </a:prstGeom>
          <a:solidFill>
            <a:srgbClr val="F9CA9C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 marR="278130">
              <a:lnSpc>
                <a:spcPct val="100400"/>
              </a:lnSpc>
              <a:spcBef>
                <a:spcPts val="605"/>
              </a:spcBef>
            </a:pPr>
            <a:r>
              <a:rPr dirty="0">
                <a:latin typeface="Lato"/>
                <a:cs typeface="Lato"/>
              </a:rPr>
              <a:t>Align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with human </a:t>
            </a:r>
            <a:r>
              <a:rPr spc="-5" dirty="0">
                <a:latin typeface="Lato"/>
                <a:cs typeface="Lato"/>
              </a:rPr>
              <a:t>feedback</a:t>
            </a:r>
            <a:endParaRPr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80641" y="1569484"/>
            <a:ext cx="1078548" cy="1305486"/>
          </a:xfrm>
          <a:prstGeom prst="rect">
            <a:avLst/>
          </a:prstGeom>
          <a:solidFill>
            <a:srgbClr val="F9CA9C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75"/>
              </a:spcBef>
            </a:pPr>
            <a:endParaRPr>
              <a:latin typeface="Times New Roman"/>
              <a:cs typeface="Times New Roman"/>
            </a:endParaRPr>
          </a:p>
          <a:p>
            <a:pPr marL="90170"/>
            <a:r>
              <a:rPr spc="-5" dirty="0">
                <a:latin typeface="Lato"/>
                <a:cs typeface="Lato"/>
              </a:rPr>
              <a:t>Evaluate</a:t>
            </a:r>
            <a:endParaRPr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20617" y="1279029"/>
            <a:ext cx="1140460" cy="244475"/>
            <a:chOff x="2041233" y="2558057"/>
            <a:chExt cx="2280920" cy="488950"/>
          </a:xfrm>
        </p:grpSpPr>
        <p:sp>
          <p:nvSpPr>
            <p:cNvPr id="20" name="object 20"/>
            <p:cNvSpPr/>
            <p:nvPr/>
          </p:nvSpPr>
          <p:spPr>
            <a:xfrm>
              <a:off x="2045995" y="2562819"/>
              <a:ext cx="2271395" cy="479425"/>
            </a:xfrm>
            <a:custGeom>
              <a:avLst/>
              <a:gdLst/>
              <a:ahLst/>
              <a:cxnLst/>
              <a:rect l="l" t="t" r="r" b="b"/>
              <a:pathLst>
                <a:path w="2271395" h="479425">
                  <a:moveTo>
                    <a:pt x="2031595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2031595" y="0"/>
                  </a:lnTo>
                  <a:lnTo>
                    <a:pt x="2270995" y="239399"/>
                  </a:lnTo>
                  <a:lnTo>
                    <a:pt x="2031595" y="478799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45995" y="2562819"/>
              <a:ext cx="2271395" cy="479425"/>
            </a:xfrm>
            <a:custGeom>
              <a:avLst/>
              <a:gdLst/>
              <a:ahLst/>
              <a:cxnLst/>
              <a:rect l="l" t="t" r="r" b="b"/>
              <a:pathLst>
                <a:path w="2271395" h="479425">
                  <a:moveTo>
                    <a:pt x="0" y="0"/>
                  </a:moveTo>
                  <a:lnTo>
                    <a:pt x="2031595" y="0"/>
                  </a:lnTo>
                  <a:lnTo>
                    <a:pt x="2270995" y="239399"/>
                  </a:lnTo>
                  <a:lnTo>
                    <a:pt x="2031595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50711" y="1280492"/>
            <a:ext cx="48037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Scope</a:t>
            </a:r>
            <a:endParaRPr>
              <a:latin typeface="Lato"/>
              <a:cs typeface="La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56114" y="1279029"/>
            <a:ext cx="1204913" cy="244475"/>
            <a:chOff x="4312228" y="2558057"/>
            <a:chExt cx="2409825" cy="488950"/>
          </a:xfrm>
        </p:grpSpPr>
        <p:sp>
          <p:nvSpPr>
            <p:cNvPr id="24" name="object 24"/>
            <p:cNvSpPr/>
            <p:nvPr/>
          </p:nvSpPr>
          <p:spPr>
            <a:xfrm>
              <a:off x="4316991" y="2562819"/>
              <a:ext cx="2400300" cy="479425"/>
            </a:xfrm>
            <a:custGeom>
              <a:avLst/>
              <a:gdLst/>
              <a:ahLst/>
              <a:cxnLst/>
              <a:rect l="l" t="t" r="r" b="b"/>
              <a:pathLst>
                <a:path w="2400300" h="479425">
                  <a:moveTo>
                    <a:pt x="2160595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2160595" y="0"/>
                  </a:lnTo>
                  <a:lnTo>
                    <a:pt x="2399995" y="239399"/>
                  </a:lnTo>
                  <a:lnTo>
                    <a:pt x="2160595" y="4787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316991" y="2562819"/>
              <a:ext cx="2400300" cy="479425"/>
            </a:xfrm>
            <a:custGeom>
              <a:avLst/>
              <a:gdLst/>
              <a:ahLst/>
              <a:cxnLst/>
              <a:rect l="l" t="t" r="r" b="b"/>
              <a:pathLst>
                <a:path w="2400300" h="479425">
                  <a:moveTo>
                    <a:pt x="0" y="0"/>
                  </a:moveTo>
                  <a:lnTo>
                    <a:pt x="2160595" y="0"/>
                  </a:lnTo>
                  <a:lnTo>
                    <a:pt x="2399995" y="239399"/>
                  </a:lnTo>
                  <a:lnTo>
                    <a:pt x="2160595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514458" y="1280492"/>
            <a:ext cx="48831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Select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632659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Sample</a:t>
            </a:r>
            <a:r>
              <a:rPr spc="-173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70" dirty="0"/>
              <a:t> </a:t>
            </a:r>
            <a:r>
              <a:rPr dirty="0"/>
              <a:t>prompt</a:t>
            </a:r>
            <a:r>
              <a:rPr spc="-170" dirty="0"/>
              <a:t> </a:t>
            </a:r>
            <a:r>
              <a:rPr spc="-5" dirty="0"/>
              <a:t>templates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837" y="715301"/>
            <a:ext cx="6148388" cy="1712648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6350">
              <a:spcBef>
                <a:spcPts val="615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"samsum":</a:t>
            </a:r>
            <a:r>
              <a:rPr sz="1100" spc="4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25" dirty="0">
                <a:solidFill>
                  <a:srgbClr val="1F2328"/>
                </a:solidFill>
                <a:latin typeface="IBM 3270"/>
                <a:cs typeface="IBM 3270"/>
              </a:rPr>
              <a:t>[</a:t>
            </a:r>
            <a:endParaRPr sz="1100">
              <a:latin typeface="IBM 3270"/>
              <a:cs typeface="IBM 3270"/>
            </a:endParaRPr>
          </a:p>
          <a:p>
            <a:pPr marL="542925" marR="769303">
              <a:lnSpc>
                <a:spcPts val="1885"/>
              </a:lnSpc>
              <a:spcBef>
                <a:spcPts val="15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("{dialogue}\n\Briefly</a:t>
            </a:r>
            <a:r>
              <a:rPr sz="1100" spc="4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summarize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dialogue.",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"{summary}"),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("Here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dialogue:\n{dialogue}\n\nWrite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short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summary!", "{summary}"),</a:t>
            </a:r>
            <a:endParaRPr sz="1100">
              <a:latin typeface="IBM 3270"/>
              <a:cs typeface="IBM 3270"/>
            </a:endParaRPr>
          </a:p>
          <a:p>
            <a:pPr marL="619760" marR="692785" indent="-76835">
              <a:lnSpc>
                <a:spcPts val="1885"/>
              </a:lnSpc>
              <a:spcBef>
                <a:spcPts val="3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("Dialogue:\n{dialogue}\n\nWhat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summary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of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this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dialogue?", "{summary}"),</a:t>
            </a:r>
            <a:endParaRPr sz="1100">
              <a:latin typeface="IBM 3270"/>
              <a:cs typeface="IBM 3270"/>
            </a:endParaRPr>
          </a:p>
          <a:p>
            <a:pPr marL="619760" marR="2540" indent="-76835">
              <a:lnSpc>
                <a:spcPts val="1885"/>
              </a:lnSpc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("{dialogue}\n\nWhat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was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about,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in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two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sentences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or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less?", "{summary}"),</a:t>
            </a:r>
            <a:endParaRPr sz="1100">
              <a:latin typeface="IBM 3270"/>
              <a:cs typeface="IBM 3270"/>
            </a:endParaRPr>
          </a:p>
          <a:p>
            <a:pPr marL="619760" marR="385763" indent="-76835">
              <a:lnSpc>
                <a:spcPts val="1885"/>
              </a:lnSpc>
              <a:spcBef>
                <a:spcPts val="3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("Here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dialogue:\n{dialogue}\n\nWhat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were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they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talking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about?", "{summary}"),</a:t>
            </a:r>
            <a:endParaRPr sz="1100">
              <a:latin typeface="IBM 3270"/>
              <a:cs typeface="IBM 3270"/>
            </a:endParaRPr>
          </a:p>
          <a:p>
            <a:pPr marL="542925">
              <a:spcBef>
                <a:spcPts val="410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("Dialogue:\n{dialogue}\nWhat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main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points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in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25" dirty="0">
                <a:solidFill>
                  <a:srgbClr val="1F2328"/>
                </a:solidFill>
                <a:latin typeface="IBM 3270"/>
                <a:cs typeface="IBM 3270"/>
              </a:rPr>
              <a:t>"</a:t>
            </a:r>
            <a:endParaRPr sz="1100">
              <a:latin typeface="IBM 3270"/>
              <a:cs typeface="IBM 3270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6312" y="3463782"/>
          <a:ext cx="5629276" cy="101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9548">
                <a:tc>
                  <a:txBody>
                    <a:bodyPr/>
                    <a:lstStyle/>
                    <a:p>
                      <a:pPr marL="1258570">
                        <a:lnSpc>
                          <a:spcPts val="2075"/>
                        </a:lnSpc>
                      </a:pPr>
                      <a:r>
                        <a:rPr sz="110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"conversation?",</a:t>
                      </a:r>
                      <a:r>
                        <a:rPr sz="1100" spc="12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"{summary}"),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11049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("Dialogue:\n{dialogue}\nWhat</a:t>
                      </a:r>
                      <a:r>
                        <a:rPr sz="1100" spc="21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was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going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on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in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2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that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conversation?",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125857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"{summary}"),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54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5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]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884898" y="1013948"/>
            <a:ext cx="1055370" cy="258445"/>
          </a:xfrm>
          <a:custGeom>
            <a:avLst/>
            <a:gdLst/>
            <a:ahLst/>
            <a:cxnLst/>
            <a:rect l="l" t="t" r="r" b="b"/>
            <a:pathLst>
              <a:path w="2110740" h="516889">
                <a:moveTo>
                  <a:pt x="0" y="0"/>
                </a:moveTo>
                <a:lnTo>
                  <a:pt x="2110495" y="0"/>
                </a:lnTo>
                <a:lnTo>
                  <a:pt x="2110495" y="516298"/>
                </a:lnTo>
                <a:lnTo>
                  <a:pt x="0" y="516298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/>
          <p:nvPr/>
        </p:nvSpPr>
        <p:spPr>
          <a:xfrm>
            <a:off x="4705915" y="1013948"/>
            <a:ext cx="1055370" cy="258445"/>
          </a:xfrm>
          <a:custGeom>
            <a:avLst/>
            <a:gdLst/>
            <a:ahLst/>
            <a:cxnLst/>
            <a:rect l="l" t="t" r="r" b="b"/>
            <a:pathLst>
              <a:path w="2110740" h="516889">
                <a:moveTo>
                  <a:pt x="0" y="0"/>
                </a:moveTo>
                <a:lnTo>
                  <a:pt x="2110495" y="0"/>
                </a:lnTo>
                <a:lnTo>
                  <a:pt x="2110495" y="516298"/>
                </a:lnTo>
                <a:lnTo>
                  <a:pt x="0" y="516298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1906"/>
            <a:ext cx="9144000" cy="4241800"/>
            <a:chOff x="0" y="1803811"/>
            <a:chExt cx="18288000" cy="8483600"/>
          </a:xfrm>
        </p:grpSpPr>
        <p:sp>
          <p:nvSpPr>
            <p:cNvPr id="3" name="object 3"/>
            <p:cNvSpPr/>
            <p:nvPr/>
          </p:nvSpPr>
          <p:spPr>
            <a:xfrm>
              <a:off x="4679240" y="3219818"/>
              <a:ext cx="8930005" cy="5896610"/>
            </a:xfrm>
            <a:custGeom>
              <a:avLst/>
              <a:gdLst/>
              <a:ahLst/>
              <a:cxnLst/>
              <a:rect l="l" t="t" r="r" b="b"/>
              <a:pathLst>
                <a:path w="8930005" h="5896609">
                  <a:moveTo>
                    <a:pt x="0" y="5896188"/>
                  </a:moveTo>
                  <a:lnTo>
                    <a:pt x="8929782" y="5896188"/>
                  </a:lnTo>
                  <a:lnTo>
                    <a:pt x="8929782" y="0"/>
                  </a:lnTo>
                  <a:lnTo>
                    <a:pt x="0" y="0"/>
                  </a:lnTo>
                  <a:lnTo>
                    <a:pt x="0" y="58961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4679240" y="1803811"/>
              <a:ext cx="8930005" cy="1416050"/>
            </a:xfrm>
            <a:custGeom>
              <a:avLst/>
              <a:gdLst/>
              <a:ahLst/>
              <a:cxnLst/>
              <a:rect l="l" t="t" r="r" b="b"/>
              <a:pathLst>
                <a:path w="8930005" h="1416050">
                  <a:moveTo>
                    <a:pt x="8929782" y="1416007"/>
                  </a:moveTo>
                  <a:lnTo>
                    <a:pt x="0" y="1416007"/>
                  </a:lnTo>
                  <a:lnTo>
                    <a:pt x="0" y="0"/>
                  </a:lnTo>
                  <a:lnTo>
                    <a:pt x="8929782" y="0"/>
                  </a:lnTo>
                  <a:lnTo>
                    <a:pt x="8929782" y="1416007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65341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Improving</a:t>
            </a:r>
            <a:r>
              <a:rPr spc="-9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15" dirty="0"/>
              <a:t>T5’s</a:t>
            </a:r>
            <a:r>
              <a:rPr spc="-88" dirty="0"/>
              <a:t> </a:t>
            </a:r>
            <a:r>
              <a:rPr dirty="0"/>
              <a:t>summarization</a:t>
            </a:r>
            <a:r>
              <a:rPr spc="-90" dirty="0"/>
              <a:t> </a:t>
            </a:r>
            <a:r>
              <a:rPr spc="-5" dirty="0"/>
              <a:t>capabilities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39620" y="901906"/>
            <a:ext cx="4465003" cy="4934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199073" rIns="0" bIns="0" rtlCol="0">
            <a:spAutoFit/>
          </a:bodyPr>
          <a:lstStyle/>
          <a:p>
            <a:pPr marL="833120">
              <a:spcBef>
                <a:spcPts val="1568"/>
              </a:spcBef>
            </a:pPr>
            <a:r>
              <a:rPr sz="1900" spc="-5" dirty="0">
                <a:solidFill>
                  <a:srgbClr val="FFFFFF"/>
                </a:solidFill>
              </a:rPr>
              <a:t>ShopBot</a:t>
            </a:r>
            <a:endParaRPr sz="1900"/>
          </a:p>
        </p:txBody>
      </p:sp>
      <p:grpSp>
        <p:nvGrpSpPr>
          <p:cNvPr id="7" name="object 7"/>
          <p:cNvGrpSpPr/>
          <p:nvPr/>
        </p:nvGrpSpPr>
        <p:grpSpPr>
          <a:xfrm>
            <a:off x="2479339" y="1002124"/>
            <a:ext cx="4201795" cy="1938338"/>
            <a:chOff x="4958677" y="2004248"/>
            <a:chExt cx="8403590" cy="3876675"/>
          </a:xfrm>
        </p:grpSpPr>
        <p:sp>
          <p:nvSpPr>
            <p:cNvPr id="8" name="object 8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502798" y="1005607"/>
                  </a:move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5252789" y="2309060"/>
              <a:ext cx="427355" cy="104775"/>
            </a:xfrm>
            <a:custGeom>
              <a:avLst/>
              <a:gdLst/>
              <a:ahLst/>
              <a:cxnLst/>
              <a:rect l="l" t="t" r="r" b="b"/>
              <a:pathLst>
                <a:path w="427354" h="104775">
                  <a:moveTo>
                    <a:pt x="52374" y="104749"/>
                  </a:moveTo>
                  <a:lnTo>
                    <a:pt x="31988" y="100634"/>
                  </a:lnTo>
                  <a:lnTo>
                    <a:pt x="15340" y="89410"/>
                  </a:lnTo>
                  <a:lnTo>
                    <a:pt x="4116" y="72762"/>
                  </a:lnTo>
                  <a:lnTo>
                    <a:pt x="0" y="52374"/>
                  </a:lnTo>
                  <a:lnTo>
                    <a:pt x="4116" y="31988"/>
                  </a:lnTo>
                  <a:lnTo>
                    <a:pt x="15340" y="15340"/>
                  </a:lnTo>
                  <a:lnTo>
                    <a:pt x="31988" y="4116"/>
                  </a:lnTo>
                  <a:lnTo>
                    <a:pt x="52374" y="0"/>
                  </a:lnTo>
                  <a:lnTo>
                    <a:pt x="72761" y="4116"/>
                  </a:lnTo>
                  <a:lnTo>
                    <a:pt x="89409" y="15340"/>
                  </a:lnTo>
                  <a:lnTo>
                    <a:pt x="100633" y="31988"/>
                  </a:lnTo>
                  <a:lnTo>
                    <a:pt x="104749" y="52374"/>
                  </a:lnTo>
                  <a:lnTo>
                    <a:pt x="100633" y="72762"/>
                  </a:lnTo>
                  <a:lnTo>
                    <a:pt x="89409" y="89410"/>
                  </a:lnTo>
                  <a:lnTo>
                    <a:pt x="72761" y="100634"/>
                  </a:lnTo>
                  <a:lnTo>
                    <a:pt x="52374" y="104749"/>
                  </a:lnTo>
                  <a:close/>
                </a:path>
                <a:path w="427354" h="104775">
                  <a:moveTo>
                    <a:pt x="374524" y="104749"/>
                  </a:moveTo>
                  <a:lnTo>
                    <a:pt x="354137" y="100634"/>
                  </a:lnTo>
                  <a:lnTo>
                    <a:pt x="337489" y="89410"/>
                  </a:lnTo>
                  <a:lnTo>
                    <a:pt x="326265" y="72762"/>
                  </a:lnTo>
                  <a:lnTo>
                    <a:pt x="322149" y="52374"/>
                  </a:lnTo>
                  <a:lnTo>
                    <a:pt x="326265" y="31988"/>
                  </a:lnTo>
                  <a:lnTo>
                    <a:pt x="337489" y="15340"/>
                  </a:lnTo>
                  <a:lnTo>
                    <a:pt x="354137" y="4116"/>
                  </a:lnTo>
                  <a:lnTo>
                    <a:pt x="374524" y="0"/>
                  </a:lnTo>
                  <a:lnTo>
                    <a:pt x="394910" y="4116"/>
                  </a:lnTo>
                  <a:lnTo>
                    <a:pt x="411558" y="15340"/>
                  </a:lnTo>
                  <a:lnTo>
                    <a:pt x="422783" y="31988"/>
                  </a:lnTo>
                  <a:lnTo>
                    <a:pt x="426899" y="52374"/>
                  </a:lnTo>
                  <a:lnTo>
                    <a:pt x="422783" y="72762"/>
                  </a:lnTo>
                  <a:lnTo>
                    <a:pt x="411558" y="89410"/>
                  </a:lnTo>
                  <a:lnTo>
                    <a:pt x="394910" y="100634"/>
                  </a:lnTo>
                  <a:lnTo>
                    <a:pt x="374524" y="10474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8026" y="2304297"/>
              <a:ext cx="114274" cy="114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76" y="2304297"/>
              <a:ext cx="114274" cy="1142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230274" y="722083"/>
                  </a:moveTo>
                  <a:lnTo>
                    <a:pt x="275689" y="750677"/>
                  </a:lnTo>
                  <a:lnTo>
                    <a:pt x="321095" y="774073"/>
                  </a:lnTo>
                  <a:lnTo>
                    <a:pt x="366492" y="792269"/>
                  </a:lnTo>
                  <a:lnTo>
                    <a:pt x="411881" y="805266"/>
                  </a:lnTo>
                  <a:lnTo>
                    <a:pt x="457261" y="813065"/>
                  </a:lnTo>
                  <a:lnTo>
                    <a:pt x="502633" y="815664"/>
                  </a:lnTo>
                  <a:lnTo>
                    <a:pt x="547996" y="813065"/>
                  </a:lnTo>
                  <a:lnTo>
                    <a:pt x="593349" y="805266"/>
                  </a:lnTo>
                  <a:lnTo>
                    <a:pt x="638694" y="792269"/>
                  </a:lnTo>
                  <a:lnTo>
                    <a:pt x="684029" y="774073"/>
                  </a:lnTo>
                  <a:lnTo>
                    <a:pt x="729356" y="750677"/>
                  </a:lnTo>
                  <a:lnTo>
                    <a:pt x="774673" y="722083"/>
                  </a:lnTo>
                </a:path>
                <a:path w="1005839" h="1005839">
                  <a:moveTo>
                    <a:pt x="0" y="502808"/>
                  </a:move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531073" y="1180147"/>
                  </a:moveTo>
                  <a:lnTo>
                    <a:pt x="737598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586598"/>
                  </a:lnTo>
                  <a:lnTo>
                    <a:pt x="4425591" y="837998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lnTo>
                    <a:pt x="737598" y="1005597"/>
                  </a:lnTo>
                  <a:lnTo>
                    <a:pt x="0" y="1005597"/>
                  </a:lnTo>
                  <a:lnTo>
                    <a:pt x="0" y="837998"/>
                  </a:lnTo>
                  <a:lnTo>
                    <a:pt x="0" y="586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3894517" y="1180147"/>
                  </a:moveTo>
                  <a:lnTo>
                    <a:pt x="2581594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3687992" y="1005597"/>
                  </a:lnTo>
                  <a:lnTo>
                    <a:pt x="3894517" y="1180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586598"/>
                  </a:lnTo>
                  <a:lnTo>
                    <a:pt x="0" y="837998"/>
                  </a:lnTo>
                  <a:lnTo>
                    <a:pt x="0" y="1005597"/>
                  </a:lnTo>
                  <a:lnTo>
                    <a:pt x="2581594" y="1005597"/>
                  </a:lnTo>
                  <a:lnTo>
                    <a:pt x="3894517" y="1180147"/>
                  </a:lnTo>
                  <a:lnTo>
                    <a:pt x="3687992" y="1005597"/>
                  </a:lnTo>
                  <a:lnTo>
                    <a:pt x="4425591" y="1005597"/>
                  </a:lnTo>
                  <a:lnTo>
                    <a:pt x="4425591" y="837998"/>
                  </a:lnTo>
                  <a:lnTo>
                    <a:pt x="4425591" y="586598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72207" y="1763954"/>
            <a:ext cx="3886517" cy="104676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1987233">
              <a:lnSpc>
                <a:spcPct val="100400"/>
              </a:lnSpc>
              <a:spcBef>
                <a:spcPts val="43"/>
              </a:spcBef>
            </a:pPr>
            <a:r>
              <a:rPr dirty="0"/>
              <a:t>Hi</a:t>
            </a:r>
            <a:r>
              <a:rPr spc="-28" dirty="0"/>
              <a:t> </a:t>
            </a:r>
            <a:r>
              <a:rPr dirty="0"/>
              <a:t>there!</a:t>
            </a:r>
            <a:r>
              <a:rPr spc="-28" dirty="0"/>
              <a:t> </a:t>
            </a:r>
            <a:r>
              <a:rPr dirty="0"/>
              <a:t>How</a:t>
            </a:r>
            <a:r>
              <a:rPr spc="-28" dirty="0"/>
              <a:t> </a:t>
            </a:r>
            <a:r>
              <a:rPr dirty="0"/>
              <a:t>can</a:t>
            </a:r>
            <a:r>
              <a:rPr spc="-28" dirty="0"/>
              <a:t> </a:t>
            </a:r>
            <a:r>
              <a:rPr dirty="0"/>
              <a:t>I</a:t>
            </a:r>
            <a:r>
              <a:rPr spc="-28" dirty="0"/>
              <a:t> </a:t>
            </a:r>
            <a:r>
              <a:rPr spc="-10" dirty="0"/>
              <a:t>help </a:t>
            </a:r>
            <a:r>
              <a:rPr dirty="0"/>
              <a:t>you</a:t>
            </a:r>
            <a:r>
              <a:rPr spc="-33" dirty="0"/>
              <a:t> </a:t>
            </a:r>
            <a:r>
              <a:rPr spc="-5" dirty="0"/>
              <a:t>today?</a:t>
            </a:r>
            <a:endParaRPr/>
          </a:p>
          <a:p>
            <a:pPr marL="1983740" marR="2540">
              <a:lnSpc>
                <a:spcPct val="100400"/>
              </a:lnSpc>
              <a:spcBef>
                <a:spcPts val="1410"/>
              </a:spcBef>
            </a:pPr>
            <a:r>
              <a:rPr dirty="0"/>
              <a:t>I</a:t>
            </a:r>
            <a:r>
              <a:rPr spc="-25" dirty="0"/>
              <a:t> </a:t>
            </a:r>
            <a:r>
              <a:rPr dirty="0"/>
              <a:t>need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return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pair</a:t>
            </a:r>
            <a:r>
              <a:rPr spc="-25" dirty="0"/>
              <a:t> </a:t>
            </a:r>
            <a:r>
              <a:rPr spc="-13" dirty="0"/>
              <a:t>of </a:t>
            </a:r>
            <a:r>
              <a:rPr dirty="0"/>
              <a:t>jeans</a:t>
            </a:r>
            <a:r>
              <a:rPr spc="-25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I</a:t>
            </a:r>
            <a:r>
              <a:rPr spc="-23" dirty="0"/>
              <a:t> </a:t>
            </a:r>
            <a:r>
              <a:rPr spc="-5" dirty="0"/>
              <a:t>purchased</a:t>
            </a:r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479339" y="2953050"/>
            <a:ext cx="2217738" cy="835660"/>
            <a:chOff x="4958677" y="5906100"/>
            <a:chExt cx="4435475" cy="1671320"/>
          </a:xfrm>
        </p:grpSpPr>
        <p:sp>
          <p:nvSpPr>
            <p:cNvPr id="19" name="object 19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531073" y="1661771"/>
                  </a:moveTo>
                  <a:lnTo>
                    <a:pt x="737598" y="1415997"/>
                  </a:lnTo>
                  <a:lnTo>
                    <a:pt x="0" y="14159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825998"/>
                  </a:lnTo>
                  <a:lnTo>
                    <a:pt x="4425591" y="1179997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lnTo>
                    <a:pt x="737598" y="1415997"/>
                  </a:lnTo>
                  <a:lnTo>
                    <a:pt x="0" y="1415997"/>
                  </a:lnTo>
                  <a:lnTo>
                    <a:pt x="0" y="1179997"/>
                  </a:lnTo>
                  <a:lnTo>
                    <a:pt x="0" y="825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72207" y="2974495"/>
            <a:ext cx="1842770" cy="65178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Of</a:t>
            </a:r>
            <a:r>
              <a:rPr spc="-30" dirty="0"/>
              <a:t> </a:t>
            </a:r>
            <a:r>
              <a:rPr dirty="0"/>
              <a:t>course,</a:t>
            </a:r>
            <a:r>
              <a:rPr spc="-28" dirty="0"/>
              <a:t> </a:t>
            </a:r>
            <a:r>
              <a:rPr dirty="0"/>
              <a:t>I’d</a:t>
            </a:r>
            <a:r>
              <a:rPr spc="-28" dirty="0"/>
              <a:t> </a:t>
            </a:r>
            <a:r>
              <a:rPr dirty="0"/>
              <a:t>be</a:t>
            </a:r>
            <a:r>
              <a:rPr spc="-28" dirty="0"/>
              <a:t> </a:t>
            </a:r>
            <a:r>
              <a:rPr spc="-5" dirty="0"/>
              <a:t>happy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dirty="0"/>
              <a:t>you.</a:t>
            </a:r>
            <a:r>
              <a:rPr spc="-33" dirty="0"/>
              <a:t> </a:t>
            </a:r>
            <a:r>
              <a:rPr dirty="0"/>
              <a:t>When</a:t>
            </a:r>
            <a:r>
              <a:rPr spc="-35" dirty="0"/>
              <a:t> </a:t>
            </a:r>
            <a:r>
              <a:rPr spc="-13" dirty="0"/>
              <a:t>did </a:t>
            </a:r>
            <a:r>
              <a:rPr dirty="0"/>
              <a:t>you</a:t>
            </a:r>
            <a:r>
              <a:rPr spc="-30" dirty="0"/>
              <a:t> </a:t>
            </a:r>
            <a:r>
              <a:rPr dirty="0"/>
              <a:t>buy</a:t>
            </a:r>
            <a:r>
              <a:rPr spc="-28" dirty="0"/>
              <a:t> </a:t>
            </a:r>
            <a:r>
              <a:rPr dirty="0"/>
              <a:t>your</a:t>
            </a:r>
            <a:r>
              <a:rPr spc="-30" dirty="0"/>
              <a:t> </a:t>
            </a:r>
            <a:r>
              <a:rPr spc="-5" dirty="0"/>
              <a:t>item?</a:t>
            </a:r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479339" y="2347701"/>
            <a:ext cx="4201795" cy="1889125"/>
            <a:chOff x="4958677" y="4695402"/>
            <a:chExt cx="8403590" cy="3778250"/>
          </a:xfrm>
        </p:grpSpPr>
        <p:sp>
          <p:nvSpPr>
            <p:cNvPr id="23" name="object 23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3894517" y="932273"/>
                  </a:moveTo>
                  <a:lnTo>
                    <a:pt x="2581594" y="794398"/>
                  </a:lnTo>
                  <a:lnTo>
                    <a:pt x="0" y="794398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794398"/>
                  </a:lnTo>
                  <a:lnTo>
                    <a:pt x="3687992" y="794398"/>
                  </a:lnTo>
                  <a:lnTo>
                    <a:pt x="3894517" y="932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463399"/>
                  </a:lnTo>
                  <a:lnTo>
                    <a:pt x="0" y="661998"/>
                  </a:lnTo>
                  <a:lnTo>
                    <a:pt x="0" y="794398"/>
                  </a:lnTo>
                  <a:lnTo>
                    <a:pt x="2581594" y="794398"/>
                  </a:lnTo>
                  <a:lnTo>
                    <a:pt x="3894517" y="932273"/>
                  </a:lnTo>
                  <a:lnTo>
                    <a:pt x="3687992" y="794398"/>
                  </a:lnTo>
                  <a:lnTo>
                    <a:pt x="4425591" y="794398"/>
                  </a:lnTo>
                  <a:lnTo>
                    <a:pt x="4425591" y="661998"/>
                  </a:lnTo>
                  <a:lnTo>
                    <a:pt x="4425591" y="463399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094989" y="4836590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1"/>
                  </a:lnTo>
                  <a:lnTo>
                    <a:pt x="6971" y="40643"/>
                  </a:lnTo>
                  <a:lnTo>
                    <a:pt x="1869" y="33070"/>
                  </a:lnTo>
                  <a:lnTo>
                    <a:pt x="0" y="23799"/>
                  </a:lnTo>
                  <a:lnTo>
                    <a:pt x="1869" y="14533"/>
                  </a:lnTo>
                  <a:lnTo>
                    <a:pt x="6971" y="6968"/>
                  </a:lnTo>
                  <a:lnTo>
                    <a:pt x="14544" y="1869"/>
                  </a:lnTo>
                  <a:lnTo>
                    <a:pt x="23824" y="0"/>
                  </a:lnTo>
                  <a:lnTo>
                    <a:pt x="33091" y="1869"/>
                  </a:lnTo>
                  <a:lnTo>
                    <a:pt x="40656" y="6968"/>
                  </a:lnTo>
                  <a:lnTo>
                    <a:pt x="45755" y="14533"/>
                  </a:lnTo>
                  <a:lnTo>
                    <a:pt x="47624" y="23799"/>
                  </a:lnTo>
                  <a:lnTo>
                    <a:pt x="45755" y="33070"/>
                  </a:lnTo>
                  <a:lnTo>
                    <a:pt x="40656" y="40643"/>
                  </a:lnTo>
                  <a:lnTo>
                    <a:pt x="33091" y="45751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1"/>
                  </a:lnTo>
                  <a:lnTo>
                    <a:pt x="153443" y="40643"/>
                  </a:lnTo>
                  <a:lnTo>
                    <a:pt x="148344" y="33070"/>
                  </a:lnTo>
                  <a:lnTo>
                    <a:pt x="146474" y="23799"/>
                  </a:lnTo>
                  <a:lnTo>
                    <a:pt x="148344" y="14533"/>
                  </a:lnTo>
                  <a:lnTo>
                    <a:pt x="153443" y="6968"/>
                  </a:lnTo>
                  <a:lnTo>
                    <a:pt x="161008" y="1869"/>
                  </a:lnTo>
                  <a:lnTo>
                    <a:pt x="170274" y="0"/>
                  </a:lnTo>
                  <a:lnTo>
                    <a:pt x="179555" y="1869"/>
                  </a:lnTo>
                  <a:lnTo>
                    <a:pt x="187127" y="6968"/>
                  </a:lnTo>
                  <a:lnTo>
                    <a:pt x="192229" y="14533"/>
                  </a:lnTo>
                  <a:lnTo>
                    <a:pt x="194099" y="23799"/>
                  </a:lnTo>
                  <a:lnTo>
                    <a:pt x="192229" y="33070"/>
                  </a:lnTo>
                  <a:lnTo>
                    <a:pt x="187127" y="40643"/>
                  </a:lnTo>
                  <a:lnTo>
                    <a:pt x="179555" y="45751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8"/>
                  </a:lnTo>
                  <a:lnTo>
                    <a:pt x="138521" y="143393"/>
                  </a:lnTo>
                  <a:lnTo>
                    <a:pt x="146093" y="138294"/>
                  </a:lnTo>
                  <a:lnTo>
                    <a:pt x="155374" y="136424"/>
                  </a:lnTo>
                  <a:lnTo>
                    <a:pt x="164641" y="138294"/>
                  </a:lnTo>
                  <a:lnTo>
                    <a:pt x="172205" y="143393"/>
                  </a:lnTo>
                  <a:lnTo>
                    <a:pt x="177305" y="150958"/>
                  </a:lnTo>
                  <a:lnTo>
                    <a:pt x="179174" y="160224"/>
                  </a:lnTo>
                  <a:lnTo>
                    <a:pt x="177305" y="169494"/>
                  </a:lnTo>
                  <a:lnTo>
                    <a:pt x="172205" y="177068"/>
                  </a:lnTo>
                  <a:lnTo>
                    <a:pt x="164641" y="182176"/>
                  </a:lnTo>
                  <a:lnTo>
                    <a:pt x="155374" y="184049"/>
                  </a:lnTo>
                  <a:lnTo>
                    <a:pt x="146093" y="182176"/>
                  </a:lnTo>
                  <a:lnTo>
                    <a:pt x="138521" y="177068"/>
                  </a:lnTo>
                  <a:lnTo>
                    <a:pt x="133419" y="169494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8"/>
                  </a:lnTo>
                  <a:lnTo>
                    <a:pt x="284993" y="143393"/>
                  </a:lnTo>
                  <a:lnTo>
                    <a:pt x="292558" y="138294"/>
                  </a:lnTo>
                  <a:lnTo>
                    <a:pt x="301824" y="136424"/>
                  </a:lnTo>
                  <a:lnTo>
                    <a:pt x="311105" y="138294"/>
                  </a:lnTo>
                  <a:lnTo>
                    <a:pt x="318677" y="143393"/>
                  </a:lnTo>
                  <a:lnTo>
                    <a:pt x="323779" y="150958"/>
                  </a:lnTo>
                  <a:lnTo>
                    <a:pt x="325649" y="160224"/>
                  </a:lnTo>
                  <a:lnTo>
                    <a:pt x="323779" y="169494"/>
                  </a:lnTo>
                  <a:lnTo>
                    <a:pt x="318677" y="177068"/>
                  </a:lnTo>
                  <a:lnTo>
                    <a:pt x="311105" y="182176"/>
                  </a:lnTo>
                  <a:lnTo>
                    <a:pt x="301824" y="184049"/>
                  </a:lnTo>
                  <a:lnTo>
                    <a:pt x="292558" y="182176"/>
                  </a:lnTo>
                  <a:lnTo>
                    <a:pt x="284993" y="177068"/>
                  </a:lnTo>
                  <a:lnTo>
                    <a:pt x="279893" y="169494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99"/>
                  </a:moveTo>
                  <a:lnTo>
                    <a:pt x="145991" y="351934"/>
                  </a:lnTo>
                  <a:lnTo>
                    <a:pt x="187267" y="366115"/>
                  </a:lnTo>
                  <a:lnTo>
                    <a:pt x="228527" y="370843"/>
                  </a:lnTo>
                  <a:lnTo>
                    <a:pt x="269773" y="366115"/>
                  </a:lnTo>
                  <a:lnTo>
                    <a:pt x="311005" y="351934"/>
                  </a:lnTo>
                  <a:lnTo>
                    <a:pt x="352224" y="328299"/>
                  </a:lnTo>
                </a:path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094989" y="7743034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5"/>
                  </a:lnTo>
                  <a:lnTo>
                    <a:pt x="6971" y="40656"/>
                  </a:lnTo>
                  <a:lnTo>
                    <a:pt x="1869" y="33091"/>
                  </a:lnTo>
                  <a:lnTo>
                    <a:pt x="0" y="23824"/>
                  </a:lnTo>
                  <a:lnTo>
                    <a:pt x="1869" y="14554"/>
                  </a:lnTo>
                  <a:lnTo>
                    <a:pt x="6971" y="6981"/>
                  </a:lnTo>
                  <a:lnTo>
                    <a:pt x="14544" y="1873"/>
                  </a:lnTo>
                  <a:lnTo>
                    <a:pt x="23824" y="0"/>
                  </a:lnTo>
                  <a:lnTo>
                    <a:pt x="33091" y="1873"/>
                  </a:lnTo>
                  <a:lnTo>
                    <a:pt x="40656" y="6981"/>
                  </a:lnTo>
                  <a:lnTo>
                    <a:pt x="45755" y="14554"/>
                  </a:lnTo>
                  <a:lnTo>
                    <a:pt x="47624" y="23824"/>
                  </a:lnTo>
                  <a:lnTo>
                    <a:pt x="45755" y="33091"/>
                  </a:lnTo>
                  <a:lnTo>
                    <a:pt x="40656" y="40656"/>
                  </a:lnTo>
                  <a:lnTo>
                    <a:pt x="33091" y="45755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5"/>
                  </a:lnTo>
                  <a:lnTo>
                    <a:pt x="153443" y="40656"/>
                  </a:lnTo>
                  <a:lnTo>
                    <a:pt x="148344" y="33091"/>
                  </a:lnTo>
                  <a:lnTo>
                    <a:pt x="146474" y="23824"/>
                  </a:lnTo>
                  <a:lnTo>
                    <a:pt x="148344" y="14554"/>
                  </a:lnTo>
                  <a:lnTo>
                    <a:pt x="153443" y="6981"/>
                  </a:lnTo>
                  <a:lnTo>
                    <a:pt x="161008" y="1873"/>
                  </a:lnTo>
                  <a:lnTo>
                    <a:pt x="170274" y="0"/>
                  </a:lnTo>
                  <a:lnTo>
                    <a:pt x="179555" y="1873"/>
                  </a:lnTo>
                  <a:lnTo>
                    <a:pt x="187127" y="6981"/>
                  </a:lnTo>
                  <a:lnTo>
                    <a:pt x="192229" y="14554"/>
                  </a:lnTo>
                  <a:lnTo>
                    <a:pt x="194099" y="23824"/>
                  </a:lnTo>
                  <a:lnTo>
                    <a:pt x="192229" y="33091"/>
                  </a:lnTo>
                  <a:lnTo>
                    <a:pt x="187127" y="40656"/>
                  </a:lnTo>
                  <a:lnTo>
                    <a:pt x="179555" y="45755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4"/>
                  </a:lnTo>
                  <a:lnTo>
                    <a:pt x="138521" y="143380"/>
                  </a:lnTo>
                  <a:lnTo>
                    <a:pt x="146093" y="138273"/>
                  </a:lnTo>
                  <a:lnTo>
                    <a:pt x="155374" y="136399"/>
                  </a:lnTo>
                  <a:lnTo>
                    <a:pt x="164641" y="138273"/>
                  </a:lnTo>
                  <a:lnTo>
                    <a:pt x="172205" y="143380"/>
                  </a:lnTo>
                  <a:lnTo>
                    <a:pt x="177305" y="150954"/>
                  </a:lnTo>
                  <a:lnTo>
                    <a:pt x="179174" y="160224"/>
                  </a:lnTo>
                  <a:lnTo>
                    <a:pt x="177305" y="169491"/>
                  </a:lnTo>
                  <a:lnTo>
                    <a:pt x="172205" y="177055"/>
                  </a:lnTo>
                  <a:lnTo>
                    <a:pt x="164641" y="182155"/>
                  </a:lnTo>
                  <a:lnTo>
                    <a:pt x="155374" y="184024"/>
                  </a:lnTo>
                  <a:lnTo>
                    <a:pt x="146093" y="182155"/>
                  </a:lnTo>
                  <a:lnTo>
                    <a:pt x="138521" y="177055"/>
                  </a:lnTo>
                  <a:lnTo>
                    <a:pt x="133419" y="169491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4"/>
                  </a:lnTo>
                  <a:lnTo>
                    <a:pt x="284993" y="143380"/>
                  </a:lnTo>
                  <a:lnTo>
                    <a:pt x="292558" y="138273"/>
                  </a:lnTo>
                  <a:lnTo>
                    <a:pt x="301824" y="136399"/>
                  </a:lnTo>
                  <a:lnTo>
                    <a:pt x="311105" y="138273"/>
                  </a:lnTo>
                  <a:lnTo>
                    <a:pt x="318677" y="143380"/>
                  </a:lnTo>
                  <a:lnTo>
                    <a:pt x="323779" y="150954"/>
                  </a:lnTo>
                  <a:lnTo>
                    <a:pt x="325649" y="160224"/>
                  </a:lnTo>
                  <a:lnTo>
                    <a:pt x="323779" y="169491"/>
                  </a:lnTo>
                  <a:lnTo>
                    <a:pt x="318677" y="177055"/>
                  </a:lnTo>
                  <a:lnTo>
                    <a:pt x="311105" y="182155"/>
                  </a:lnTo>
                  <a:lnTo>
                    <a:pt x="301824" y="184024"/>
                  </a:lnTo>
                  <a:lnTo>
                    <a:pt x="292558" y="182155"/>
                  </a:lnTo>
                  <a:lnTo>
                    <a:pt x="284993" y="177055"/>
                  </a:lnTo>
                  <a:lnTo>
                    <a:pt x="279893" y="169491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74"/>
                  </a:moveTo>
                  <a:lnTo>
                    <a:pt x="145991" y="351909"/>
                  </a:lnTo>
                  <a:lnTo>
                    <a:pt x="187267" y="366090"/>
                  </a:lnTo>
                  <a:lnTo>
                    <a:pt x="228527" y="370818"/>
                  </a:lnTo>
                  <a:lnTo>
                    <a:pt x="269773" y="366090"/>
                  </a:lnTo>
                  <a:lnTo>
                    <a:pt x="311005" y="351909"/>
                  </a:lnTo>
                  <a:lnTo>
                    <a:pt x="352224" y="328274"/>
                  </a:lnTo>
                </a:path>
                <a:path w="457200" h="457200">
                  <a:moveTo>
                    <a:pt x="0" y="228599"/>
                  </a:move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99874" y="594426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54" y="66956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99874" y="594426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49" y="66949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91074" y="2965808"/>
            <a:ext cx="115252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6447556" y="4261335"/>
            <a:ext cx="233363" cy="233363"/>
            <a:chOff x="12895111" y="8522670"/>
            <a:chExt cx="466725" cy="466725"/>
          </a:xfrm>
        </p:grpSpPr>
        <p:sp>
          <p:nvSpPr>
            <p:cNvPr id="35" name="object 35"/>
            <p:cNvSpPr/>
            <p:nvPr/>
          </p:nvSpPr>
          <p:spPr>
            <a:xfrm>
              <a:off x="12899874" y="852743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54" y="66956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899873" y="85274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49" y="66949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556227" y="3846159"/>
            <a:ext cx="2050098" cy="6424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10" dirty="0"/>
              <a:t>Two</a:t>
            </a:r>
            <a:r>
              <a:rPr spc="-63" dirty="0"/>
              <a:t> </a:t>
            </a:r>
            <a:r>
              <a:rPr dirty="0"/>
              <a:t>weeks</a:t>
            </a:r>
            <a:r>
              <a:rPr spc="-63" dirty="0"/>
              <a:t> </a:t>
            </a:r>
            <a:r>
              <a:rPr spc="-10" dirty="0"/>
              <a:t>ago.</a:t>
            </a:r>
            <a:endParaRPr/>
          </a:p>
          <a:p>
            <a:pPr marR="2540" algn="r">
              <a:spcBef>
                <a:spcPts val="1558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1906"/>
            <a:ext cx="9144000" cy="4241800"/>
            <a:chOff x="0" y="1803811"/>
            <a:chExt cx="18288000" cy="8483600"/>
          </a:xfrm>
        </p:grpSpPr>
        <p:sp>
          <p:nvSpPr>
            <p:cNvPr id="3" name="object 3"/>
            <p:cNvSpPr/>
            <p:nvPr/>
          </p:nvSpPr>
          <p:spPr>
            <a:xfrm>
              <a:off x="4679240" y="3219818"/>
              <a:ext cx="8930005" cy="5896610"/>
            </a:xfrm>
            <a:custGeom>
              <a:avLst/>
              <a:gdLst/>
              <a:ahLst/>
              <a:cxnLst/>
              <a:rect l="l" t="t" r="r" b="b"/>
              <a:pathLst>
                <a:path w="8930005" h="5896609">
                  <a:moveTo>
                    <a:pt x="0" y="5896188"/>
                  </a:moveTo>
                  <a:lnTo>
                    <a:pt x="8929782" y="5896188"/>
                  </a:lnTo>
                  <a:lnTo>
                    <a:pt x="8929782" y="0"/>
                  </a:lnTo>
                  <a:lnTo>
                    <a:pt x="0" y="0"/>
                  </a:lnTo>
                  <a:lnTo>
                    <a:pt x="0" y="58961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4679240" y="1803811"/>
              <a:ext cx="8930005" cy="1416050"/>
            </a:xfrm>
            <a:custGeom>
              <a:avLst/>
              <a:gdLst/>
              <a:ahLst/>
              <a:cxnLst/>
              <a:rect l="l" t="t" r="r" b="b"/>
              <a:pathLst>
                <a:path w="8930005" h="1416050">
                  <a:moveTo>
                    <a:pt x="8929782" y="1416007"/>
                  </a:moveTo>
                  <a:lnTo>
                    <a:pt x="0" y="1416007"/>
                  </a:lnTo>
                  <a:lnTo>
                    <a:pt x="0" y="0"/>
                  </a:lnTo>
                  <a:lnTo>
                    <a:pt x="8929782" y="0"/>
                  </a:lnTo>
                  <a:lnTo>
                    <a:pt x="8929782" y="1416007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21254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Improving</a:t>
            </a:r>
            <a:r>
              <a:rPr spc="-9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15" dirty="0"/>
              <a:t>T5’s</a:t>
            </a:r>
            <a:r>
              <a:rPr spc="-88" dirty="0"/>
              <a:t> </a:t>
            </a:r>
            <a:r>
              <a:rPr dirty="0"/>
              <a:t>summarization</a:t>
            </a:r>
            <a:r>
              <a:rPr spc="-90" dirty="0"/>
              <a:t> </a:t>
            </a:r>
            <a:r>
              <a:rPr spc="-5" dirty="0"/>
              <a:t>capabilities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39620" y="901906"/>
            <a:ext cx="4465003" cy="4934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199073" rIns="0" bIns="0" rtlCol="0">
            <a:spAutoFit/>
          </a:bodyPr>
          <a:lstStyle/>
          <a:p>
            <a:pPr marL="833120">
              <a:spcBef>
                <a:spcPts val="1568"/>
              </a:spcBef>
            </a:pPr>
            <a:r>
              <a:rPr sz="1900" spc="-5" dirty="0">
                <a:solidFill>
                  <a:srgbClr val="FFFFFF"/>
                </a:solidFill>
              </a:rPr>
              <a:t>ShopBot</a:t>
            </a:r>
            <a:endParaRPr sz="1900"/>
          </a:p>
        </p:txBody>
      </p:sp>
      <p:grpSp>
        <p:nvGrpSpPr>
          <p:cNvPr id="7" name="object 7"/>
          <p:cNvGrpSpPr/>
          <p:nvPr/>
        </p:nvGrpSpPr>
        <p:grpSpPr>
          <a:xfrm>
            <a:off x="2479339" y="1002124"/>
            <a:ext cx="2217738" cy="1330960"/>
            <a:chOff x="4958677" y="2004248"/>
            <a:chExt cx="4435475" cy="2661920"/>
          </a:xfrm>
        </p:grpSpPr>
        <p:sp>
          <p:nvSpPr>
            <p:cNvPr id="8" name="object 8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502798" y="1005607"/>
                  </a:move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5252789" y="2309060"/>
              <a:ext cx="427355" cy="104775"/>
            </a:xfrm>
            <a:custGeom>
              <a:avLst/>
              <a:gdLst/>
              <a:ahLst/>
              <a:cxnLst/>
              <a:rect l="l" t="t" r="r" b="b"/>
              <a:pathLst>
                <a:path w="427354" h="104775">
                  <a:moveTo>
                    <a:pt x="52374" y="104749"/>
                  </a:moveTo>
                  <a:lnTo>
                    <a:pt x="31988" y="100634"/>
                  </a:lnTo>
                  <a:lnTo>
                    <a:pt x="15340" y="89410"/>
                  </a:lnTo>
                  <a:lnTo>
                    <a:pt x="4116" y="72762"/>
                  </a:lnTo>
                  <a:lnTo>
                    <a:pt x="0" y="52374"/>
                  </a:lnTo>
                  <a:lnTo>
                    <a:pt x="4116" y="31988"/>
                  </a:lnTo>
                  <a:lnTo>
                    <a:pt x="15340" y="15340"/>
                  </a:lnTo>
                  <a:lnTo>
                    <a:pt x="31988" y="4116"/>
                  </a:lnTo>
                  <a:lnTo>
                    <a:pt x="52374" y="0"/>
                  </a:lnTo>
                  <a:lnTo>
                    <a:pt x="72761" y="4116"/>
                  </a:lnTo>
                  <a:lnTo>
                    <a:pt x="89409" y="15340"/>
                  </a:lnTo>
                  <a:lnTo>
                    <a:pt x="100633" y="31988"/>
                  </a:lnTo>
                  <a:lnTo>
                    <a:pt x="104749" y="52374"/>
                  </a:lnTo>
                  <a:lnTo>
                    <a:pt x="100633" y="72762"/>
                  </a:lnTo>
                  <a:lnTo>
                    <a:pt x="89409" y="89410"/>
                  </a:lnTo>
                  <a:lnTo>
                    <a:pt x="72761" y="100634"/>
                  </a:lnTo>
                  <a:lnTo>
                    <a:pt x="52374" y="104749"/>
                  </a:lnTo>
                  <a:close/>
                </a:path>
                <a:path w="427354" h="104775">
                  <a:moveTo>
                    <a:pt x="374524" y="104749"/>
                  </a:moveTo>
                  <a:lnTo>
                    <a:pt x="354137" y="100634"/>
                  </a:lnTo>
                  <a:lnTo>
                    <a:pt x="337489" y="89410"/>
                  </a:lnTo>
                  <a:lnTo>
                    <a:pt x="326265" y="72762"/>
                  </a:lnTo>
                  <a:lnTo>
                    <a:pt x="322149" y="52374"/>
                  </a:lnTo>
                  <a:lnTo>
                    <a:pt x="326265" y="31988"/>
                  </a:lnTo>
                  <a:lnTo>
                    <a:pt x="337489" y="15340"/>
                  </a:lnTo>
                  <a:lnTo>
                    <a:pt x="354137" y="4116"/>
                  </a:lnTo>
                  <a:lnTo>
                    <a:pt x="374524" y="0"/>
                  </a:lnTo>
                  <a:lnTo>
                    <a:pt x="394910" y="4116"/>
                  </a:lnTo>
                  <a:lnTo>
                    <a:pt x="411558" y="15340"/>
                  </a:lnTo>
                  <a:lnTo>
                    <a:pt x="422783" y="31988"/>
                  </a:lnTo>
                  <a:lnTo>
                    <a:pt x="426899" y="52374"/>
                  </a:lnTo>
                  <a:lnTo>
                    <a:pt x="422783" y="72762"/>
                  </a:lnTo>
                  <a:lnTo>
                    <a:pt x="411558" y="89410"/>
                  </a:lnTo>
                  <a:lnTo>
                    <a:pt x="394910" y="100634"/>
                  </a:lnTo>
                  <a:lnTo>
                    <a:pt x="374524" y="10474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8026" y="2304297"/>
              <a:ext cx="114274" cy="114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76" y="2304297"/>
              <a:ext cx="114274" cy="1142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230274" y="722083"/>
                  </a:moveTo>
                  <a:lnTo>
                    <a:pt x="275689" y="750677"/>
                  </a:lnTo>
                  <a:lnTo>
                    <a:pt x="321095" y="774073"/>
                  </a:lnTo>
                  <a:lnTo>
                    <a:pt x="366492" y="792269"/>
                  </a:lnTo>
                  <a:lnTo>
                    <a:pt x="411881" y="805266"/>
                  </a:lnTo>
                  <a:lnTo>
                    <a:pt x="457261" y="813065"/>
                  </a:lnTo>
                  <a:lnTo>
                    <a:pt x="502633" y="815664"/>
                  </a:lnTo>
                  <a:lnTo>
                    <a:pt x="547996" y="813065"/>
                  </a:lnTo>
                  <a:lnTo>
                    <a:pt x="593349" y="805266"/>
                  </a:lnTo>
                  <a:lnTo>
                    <a:pt x="638694" y="792269"/>
                  </a:lnTo>
                  <a:lnTo>
                    <a:pt x="684029" y="774073"/>
                  </a:lnTo>
                  <a:lnTo>
                    <a:pt x="729356" y="750677"/>
                  </a:lnTo>
                  <a:lnTo>
                    <a:pt x="774673" y="722083"/>
                  </a:lnTo>
                </a:path>
                <a:path w="1005839" h="1005839">
                  <a:moveTo>
                    <a:pt x="0" y="502808"/>
                  </a:move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531073" y="1180147"/>
                  </a:moveTo>
                  <a:lnTo>
                    <a:pt x="737598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586598"/>
                  </a:lnTo>
                  <a:lnTo>
                    <a:pt x="4425591" y="837998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lnTo>
                    <a:pt x="737598" y="1005597"/>
                  </a:lnTo>
                  <a:lnTo>
                    <a:pt x="0" y="1005597"/>
                  </a:lnTo>
                  <a:lnTo>
                    <a:pt x="0" y="837998"/>
                  </a:lnTo>
                  <a:lnTo>
                    <a:pt x="0" y="586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72207" y="1763954"/>
            <a:ext cx="1901825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Hi</a:t>
            </a:r>
            <a:r>
              <a:rPr spc="-28" dirty="0"/>
              <a:t> </a:t>
            </a:r>
            <a:r>
              <a:rPr dirty="0"/>
              <a:t>there!</a:t>
            </a:r>
            <a:r>
              <a:rPr spc="-28" dirty="0"/>
              <a:t> </a:t>
            </a:r>
            <a:r>
              <a:rPr dirty="0"/>
              <a:t>How</a:t>
            </a:r>
            <a:r>
              <a:rPr spc="-28" dirty="0"/>
              <a:t> </a:t>
            </a:r>
            <a:r>
              <a:rPr dirty="0"/>
              <a:t>can</a:t>
            </a:r>
            <a:r>
              <a:rPr spc="-28" dirty="0"/>
              <a:t> </a:t>
            </a:r>
            <a:r>
              <a:rPr dirty="0"/>
              <a:t>I</a:t>
            </a:r>
            <a:r>
              <a:rPr spc="-28" dirty="0"/>
              <a:t> </a:t>
            </a:r>
            <a:r>
              <a:rPr spc="-10" dirty="0"/>
              <a:t>help </a:t>
            </a:r>
            <a:r>
              <a:rPr dirty="0"/>
              <a:t>you</a:t>
            </a:r>
            <a:r>
              <a:rPr spc="-33" dirty="0"/>
              <a:t> </a:t>
            </a:r>
            <a:r>
              <a:rPr spc="-5" dirty="0"/>
              <a:t>today?</a:t>
            </a:r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463360" y="2345502"/>
            <a:ext cx="2217738" cy="594995"/>
            <a:chOff x="8926719" y="4691003"/>
            <a:chExt cx="4435475" cy="1189990"/>
          </a:xfrm>
        </p:grpSpPr>
        <p:sp>
          <p:nvSpPr>
            <p:cNvPr id="17" name="object 17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3894517" y="1180147"/>
                  </a:moveTo>
                  <a:lnTo>
                    <a:pt x="2581594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3687992" y="1005597"/>
                  </a:lnTo>
                  <a:lnTo>
                    <a:pt x="3894517" y="1180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586598"/>
                  </a:lnTo>
                  <a:lnTo>
                    <a:pt x="0" y="837998"/>
                  </a:lnTo>
                  <a:lnTo>
                    <a:pt x="0" y="1005597"/>
                  </a:lnTo>
                  <a:lnTo>
                    <a:pt x="2581594" y="1005597"/>
                  </a:lnTo>
                  <a:lnTo>
                    <a:pt x="3894517" y="1180147"/>
                  </a:lnTo>
                  <a:lnTo>
                    <a:pt x="3687992" y="1005597"/>
                  </a:lnTo>
                  <a:lnTo>
                    <a:pt x="4425591" y="1005597"/>
                  </a:lnTo>
                  <a:lnTo>
                    <a:pt x="4425591" y="837998"/>
                  </a:lnTo>
                  <a:lnTo>
                    <a:pt x="4425591" y="586598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556227" y="2371505"/>
            <a:ext cx="1902460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I</a:t>
            </a:r>
            <a:r>
              <a:rPr spc="-25" dirty="0"/>
              <a:t> </a:t>
            </a:r>
            <a:r>
              <a:rPr dirty="0"/>
              <a:t>need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return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pair</a:t>
            </a:r>
            <a:r>
              <a:rPr spc="-25" dirty="0"/>
              <a:t> </a:t>
            </a:r>
            <a:r>
              <a:rPr spc="-13" dirty="0"/>
              <a:t>of </a:t>
            </a:r>
            <a:r>
              <a:rPr dirty="0"/>
              <a:t>jeans</a:t>
            </a:r>
            <a:r>
              <a:rPr spc="-25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I</a:t>
            </a:r>
            <a:r>
              <a:rPr spc="-23" dirty="0"/>
              <a:t> </a:t>
            </a:r>
            <a:r>
              <a:rPr spc="-5" dirty="0"/>
              <a:t>purchased</a:t>
            </a:r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479339" y="2953050"/>
            <a:ext cx="2217738" cy="835660"/>
            <a:chOff x="4958677" y="5906100"/>
            <a:chExt cx="4435475" cy="1671320"/>
          </a:xfrm>
        </p:grpSpPr>
        <p:sp>
          <p:nvSpPr>
            <p:cNvPr id="21" name="object 21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531073" y="1661771"/>
                  </a:moveTo>
                  <a:lnTo>
                    <a:pt x="737598" y="1415997"/>
                  </a:lnTo>
                  <a:lnTo>
                    <a:pt x="0" y="14159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825998"/>
                  </a:lnTo>
                  <a:lnTo>
                    <a:pt x="4425591" y="1179997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lnTo>
                    <a:pt x="737598" y="1415997"/>
                  </a:lnTo>
                  <a:lnTo>
                    <a:pt x="0" y="1415997"/>
                  </a:lnTo>
                  <a:lnTo>
                    <a:pt x="0" y="1179997"/>
                  </a:lnTo>
                  <a:lnTo>
                    <a:pt x="0" y="825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572207" y="2974495"/>
            <a:ext cx="1842770" cy="65178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Of</a:t>
            </a:r>
            <a:r>
              <a:rPr spc="-30" dirty="0"/>
              <a:t> </a:t>
            </a:r>
            <a:r>
              <a:rPr dirty="0"/>
              <a:t>course,</a:t>
            </a:r>
            <a:r>
              <a:rPr spc="-28" dirty="0"/>
              <a:t> </a:t>
            </a:r>
            <a:r>
              <a:rPr dirty="0"/>
              <a:t>I’d</a:t>
            </a:r>
            <a:r>
              <a:rPr spc="-28" dirty="0"/>
              <a:t> </a:t>
            </a:r>
            <a:r>
              <a:rPr dirty="0"/>
              <a:t>be</a:t>
            </a:r>
            <a:r>
              <a:rPr spc="-28" dirty="0"/>
              <a:t> </a:t>
            </a:r>
            <a:r>
              <a:rPr spc="-5" dirty="0"/>
              <a:t>happy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dirty="0"/>
              <a:t>you.</a:t>
            </a:r>
            <a:r>
              <a:rPr spc="-33" dirty="0"/>
              <a:t> </a:t>
            </a:r>
            <a:r>
              <a:rPr dirty="0"/>
              <a:t>When</a:t>
            </a:r>
            <a:r>
              <a:rPr spc="-35" dirty="0"/>
              <a:t> </a:t>
            </a:r>
            <a:r>
              <a:rPr spc="-13" dirty="0"/>
              <a:t>did </a:t>
            </a:r>
            <a:r>
              <a:rPr dirty="0"/>
              <a:t>you</a:t>
            </a:r>
            <a:r>
              <a:rPr spc="-30" dirty="0"/>
              <a:t> </a:t>
            </a:r>
            <a:r>
              <a:rPr dirty="0"/>
              <a:t>buy</a:t>
            </a:r>
            <a:r>
              <a:rPr spc="-28" dirty="0"/>
              <a:t> </a:t>
            </a:r>
            <a:r>
              <a:rPr dirty="0"/>
              <a:t>your</a:t>
            </a:r>
            <a:r>
              <a:rPr spc="-30" dirty="0"/>
              <a:t> </a:t>
            </a:r>
            <a:r>
              <a:rPr spc="-5" dirty="0"/>
              <a:t>item?</a:t>
            </a:r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479339" y="2347701"/>
            <a:ext cx="4201795" cy="1889125"/>
            <a:chOff x="4958677" y="4695402"/>
            <a:chExt cx="8403590" cy="3778250"/>
          </a:xfrm>
        </p:grpSpPr>
        <p:sp>
          <p:nvSpPr>
            <p:cNvPr id="25" name="object 25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3894517" y="932273"/>
                  </a:moveTo>
                  <a:lnTo>
                    <a:pt x="2581594" y="794398"/>
                  </a:lnTo>
                  <a:lnTo>
                    <a:pt x="0" y="794398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794398"/>
                  </a:lnTo>
                  <a:lnTo>
                    <a:pt x="3687992" y="794398"/>
                  </a:lnTo>
                  <a:lnTo>
                    <a:pt x="3894517" y="932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463399"/>
                  </a:lnTo>
                  <a:lnTo>
                    <a:pt x="0" y="661998"/>
                  </a:lnTo>
                  <a:lnTo>
                    <a:pt x="0" y="794398"/>
                  </a:lnTo>
                  <a:lnTo>
                    <a:pt x="2581594" y="794398"/>
                  </a:lnTo>
                  <a:lnTo>
                    <a:pt x="3894517" y="932273"/>
                  </a:lnTo>
                  <a:lnTo>
                    <a:pt x="3687992" y="794398"/>
                  </a:lnTo>
                  <a:lnTo>
                    <a:pt x="4425591" y="794398"/>
                  </a:lnTo>
                  <a:lnTo>
                    <a:pt x="4425591" y="661998"/>
                  </a:lnTo>
                  <a:lnTo>
                    <a:pt x="4425591" y="463399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094989" y="4836590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1"/>
                  </a:lnTo>
                  <a:lnTo>
                    <a:pt x="6971" y="40643"/>
                  </a:lnTo>
                  <a:lnTo>
                    <a:pt x="1869" y="33070"/>
                  </a:lnTo>
                  <a:lnTo>
                    <a:pt x="0" y="23799"/>
                  </a:lnTo>
                  <a:lnTo>
                    <a:pt x="1869" y="14533"/>
                  </a:lnTo>
                  <a:lnTo>
                    <a:pt x="6971" y="6968"/>
                  </a:lnTo>
                  <a:lnTo>
                    <a:pt x="14544" y="1869"/>
                  </a:lnTo>
                  <a:lnTo>
                    <a:pt x="23824" y="0"/>
                  </a:lnTo>
                  <a:lnTo>
                    <a:pt x="33091" y="1869"/>
                  </a:lnTo>
                  <a:lnTo>
                    <a:pt x="40656" y="6968"/>
                  </a:lnTo>
                  <a:lnTo>
                    <a:pt x="45755" y="14533"/>
                  </a:lnTo>
                  <a:lnTo>
                    <a:pt x="47624" y="23799"/>
                  </a:lnTo>
                  <a:lnTo>
                    <a:pt x="45755" y="33070"/>
                  </a:lnTo>
                  <a:lnTo>
                    <a:pt x="40656" y="40643"/>
                  </a:lnTo>
                  <a:lnTo>
                    <a:pt x="33091" y="45751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1"/>
                  </a:lnTo>
                  <a:lnTo>
                    <a:pt x="153443" y="40643"/>
                  </a:lnTo>
                  <a:lnTo>
                    <a:pt x="148344" y="33070"/>
                  </a:lnTo>
                  <a:lnTo>
                    <a:pt x="146474" y="23799"/>
                  </a:lnTo>
                  <a:lnTo>
                    <a:pt x="148344" y="14533"/>
                  </a:lnTo>
                  <a:lnTo>
                    <a:pt x="153443" y="6968"/>
                  </a:lnTo>
                  <a:lnTo>
                    <a:pt x="161008" y="1869"/>
                  </a:lnTo>
                  <a:lnTo>
                    <a:pt x="170274" y="0"/>
                  </a:lnTo>
                  <a:lnTo>
                    <a:pt x="179555" y="1869"/>
                  </a:lnTo>
                  <a:lnTo>
                    <a:pt x="187127" y="6968"/>
                  </a:lnTo>
                  <a:lnTo>
                    <a:pt x="192229" y="14533"/>
                  </a:lnTo>
                  <a:lnTo>
                    <a:pt x="194099" y="23799"/>
                  </a:lnTo>
                  <a:lnTo>
                    <a:pt x="192229" y="33070"/>
                  </a:lnTo>
                  <a:lnTo>
                    <a:pt x="187127" y="40643"/>
                  </a:lnTo>
                  <a:lnTo>
                    <a:pt x="179555" y="45751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8"/>
                  </a:lnTo>
                  <a:lnTo>
                    <a:pt x="138521" y="143393"/>
                  </a:lnTo>
                  <a:lnTo>
                    <a:pt x="146093" y="138294"/>
                  </a:lnTo>
                  <a:lnTo>
                    <a:pt x="155374" y="136424"/>
                  </a:lnTo>
                  <a:lnTo>
                    <a:pt x="164641" y="138294"/>
                  </a:lnTo>
                  <a:lnTo>
                    <a:pt x="172205" y="143393"/>
                  </a:lnTo>
                  <a:lnTo>
                    <a:pt x="177305" y="150958"/>
                  </a:lnTo>
                  <a:lnTo>
                    <a:pt x="179174" y="160224"/>
                  </a:lnTo>
                  <a:lnTo>
                    <a:pt x="177305" y="169494"/>
                  </a:lnTo>
                  <a:lnTo>
                    <a:pt x="172205" y="177068"/>
                  </a:lnTo>
                  <a:lnTo>
                    <a:pt x="164641" y="182176"/>
                  </a:lnTo>
                  <a:lnTo>
                    <a:pt x="155374" y="184049"/>
                  </a:lnTo>
                  <a:lnTo>
                    <a:pt x="146093" y="182176"/>
                  </a:lnTo>
                  <a:lnTo>
                    <a:pt x="138521" y="177068"/>
                  </a:lnTo>
                  <a:lnTo>
                    <a:pt x="133419" y="169494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8"/>
                  </a:lnTo>
                  <a:lnTo>
                    <a:pt x="284993" y="143393"/>
                  </a:lnTo>
                  <a:lnTo>
                    <a:pt x="292558" y="138294"/>
                  </a:lnTo>
                  <a:lnTo>
                    <a:pt x="301824" y="136424"/>
                  </a:lnTo>
                  <a:lnTo>
                    <a:pt x="311105" y="138294"/>
                  </a:lnTo>
                  <a:lnTo>
                    <a:pt x="318677" y="143393"/>
                  </a:lnTo>
                  <a:lnTo>
                    <a:pt x="323779" y="150958"/>
                  </a:lnTo>
                  <a:lnTo>
                    <a:pt x="325649" y="160224"/>
                  </a:lnTo>
                  <a:lnTo>
                    <a:pt x="323779" y="169494"/>
                  </a:lnTo>
                  <a:lnTo>
                    <a:pt x="318677" y="177068"/>
                  </a:lnTo>
                  <a:lnTo>
                    <a:pt x="311105" y="182176"/>
                  </a:lnTo>
                  <a:lnTo>
                    <a:pt x="301824" y="184049"/>
                  </a:lnTo>
                  <a:lnTo>
                    <a:pt x="292558" y="182176"/>
                  </a:lnTo>
                  <a:lnTo>
                    <a:pt x="284993" y="177068"/>
                  </a:lnTo>
                  <a:lnTo>
                    <a:pt x="279893" y="169494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99"/>
                  </a:moveTo>
                  <a:lnTo>
                    <a:pt x="145991" y="351934"/>
                  </a:lnTo>
                  <a:lnTo>
                    <a:pt x="187267" y="366115"/>
                  </a:lnTo>
                  <a:lnTo>
                    <a:pt x="228527" y="370843"/>
                  </a:lnTo>
                  <a:lnTo>
                    <a:pt x="269773" y="366115"/>
                  </a:lnTo>
                  <a:lnTo>
                    <a:pt x="311005" y="351934"/>
                  </a:lnTo>
                  <a:lnTo>
                    <a:pt x="352224" y="328299"/>
                  </a:lnTo>
                </a:path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94989" y="7743034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5"/>
                  </a:lnTo>
                  <a:lnTo>
                    <a:pt x="6971" y="40656"/>
                  </a:lnTo>
                  <a:lnTo>
                    <a:pt x="1869" y="33091"/>
                  </a:lnTo>
                  <a:lnTo>
                    <a:pt x="0" y="23824"/>
                  </a:lnTo>
                  <a:lnTo>
                    <a:pt x="1869" y="14554"/>
                  </a:lnTo>
                  <a:lnTo>
                    <a:pt x="6971" y="6981"/>
                  </a:lnTo>
                  <a:lnTo>
                    <a:pt x="14544" y="1873"/>
                  </a:lnTo>
                  <a:lnTo>
                    <a:pt x="23824" y="0"/>
                  </a:lnTo>
                  <a:lnTo>
                    <a:pt x="33091" y="1873"/>
                  </a:lnTo>
                  <a:lnTo>
                    <a:pt x="40656" y="6981"/>
                  </a:lnTo>
                  <a:lnTo>
                    <a:pt x="45755" y="14554"/>
                  </a:lnTo>
                  <a:lnTo>
                    <a:pt x="47624" y="23824"/>
                  </a:lnTo>
                  <a:lnTo>
                    <a:pt x="45755" y="33091"/>
                  </a:lnTo>
                  <a:lnTo>
                    <a:pt x="40656" y="40656"/>
                  </a:lnTo>
                  <a:lnTo>
                    <a:pt x="33091" y="45755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5"/>
                  </a:lnTo>
                  <a:lnTo>
                    <a:pt x="153443" y="40656"/>
                  </a:lnTo>
                  <a:lnTo>
                    <a:pt x="148344" y="33091"/>
                  </a:lnTo>
                  <a:lnTo>
                    <a:pt x="146474" y="23824"/>
                  </a:lnTo>
                  <a:lnTo>
                    <a:pt x="148344" y="14554"/>
                  </a:lnTo>
                  <a:lnTo>
                    <a:pt x="153443" y="6981"/>
                  </a:lnTo>
                  <a:lnTo>
                    <a:pt x="161008" y="1873"/>
                  </a:lnTo>
                  <a:lnTo>
                    <a:pt x="170274" y="0"/>
                  </a:lnTo>
                  <a:lnTo>
                    <a:pt x="179555" y="1873"/>
                  </a:lnTo>
                  <a:lnTo>
                    <a:pt x="187127" y="6981"/>
                  </a:lnTo>
                  <a:lnTo>
                    <a:pt x="192229" y="14554"/>
                  </a:lnTo>
                  <a:lnTo>
                    <a:pt x="194099" y="23824"/>
                  </a:lnTo>
                  <a:lnTo>
                    <a:pt x="192229" y="33091"/>
                  </a:lnTo>
                  <a:lnTo>
                    <a:pt x="187127" y="40656"/>
                  </a:lnTo>
                  <a:lnTo>
                    <a:pt x="179555" y="45755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4"/>
                  </a:lnTo>
                  <a:lnTo>
                    <a:pt x="138521" y="143380"/>
                  </a:lnTo>
                  <a:lnTo>
                    <a:pt x="146093" y="138273"/>
                  </a:lnTo>
                  <a:lnTo>
                    <a:pt x="155374" y="136399"/>
                  </a:lnTo>
                  <a:lnTo>
                    <a:pt x="164641" y="138273"/>
                  </a:lnTo>
                  <a:lnTo>
                    <a:pt x="172205" y="143380"/>
                  </a:lnTo>
                  <a:lnTo>
                    <a:pt x="177305" y="150954"/>
                  </a:lnTo>
                  <a:lnTo>
                    <a:pt x="179174" y="160224"/>
                  </a:lnTo>
                  <a:lnTo>
                    <a:pt x="177305" y="169491"/>
                  </a:lnTo>
                  <a:lnTo>
                    <a:pt x="172205" y="177055"/>
                  </a:lnTo>
                  <a:lnTo>
                    <a:pt x="164641" y="182155"/>
                  </a:lnTo>
                  <a:lnTo>
                    <a:pt x="155374" y="184024"/>
                  </a:lnTo>
                  <a:lnTo>
                    <a:pt x="146093" y="182155"/>
                  </a:lnTo>
                  <a:lnTo>
                    <a:pt x="138521" y="177055"/>
                  </a:lnTo>
                  <a:lnTo>
                    <a:pt x="133419" y="169491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4"/>
                  </a:lnTo>
                  <a:lnTo>
                    <a:pt x="284993" y="143380"/>
                  </a:lnTo>
                  <a:lnTo>
                    <a:pt x="292558" y="138273"/>
                  </a:lnTo>
                  <a:lnTo>
                    <a:pt x="301824" y="136399"/>
                  </a:lnTo>
                  <a:lnTo>
                    <a:pt x="311105" y="138273"/>
                  </a:lnTo>
                  <a:lnTo>
                    <a:pt x="318677" y="143380"/>
                  </a:lnTo>
                  <a:lnTo>
                    <a:pt x="323779" y="150954"/>
                  </a:lnTo>
                  <a:lnTo>
                    <a:pt x="325649" y="160224"/>
                  </a:lnTo>
                  <a:lnTo>
                    <a:pt x="323779" y="169491"/>
                  </a:lnTo>
                  <a:lnTo>
                    <a:pt x="318677" y="177055"/>
                  </a:lnTo>
                  <a:lnTo>
                    <a:pt x="311105" y="182155"/>
                  </a:lnTo>
                  <a:lnTo>
                    <a:pt x="301824" y="184024"/>
                  </a:lnTo>
                  <a:lnTo>
                    <a:pt x="292558" y="182155"/>
                  </a:lnTo>
                  <a:lnTo>
                    <a:pt x="284993" y="177055"/>
                  </a:lnTo>
                  <a:lnTo>
                    <a:pt x="279893" y="169491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74"/>
                  </a:moveTo>
                  <a:lnTo>
                    <a:pt x="145991" y="351909"/>
                  </a:lnTo>
                  <a:lnTo>
                    <a:pt x="187267" y="366090"/>
                  </a:lnTo>
                  <a:lnTo>
                    <a:pt x="228527" y="370818"/>
                  </a:lnTo>
                  <a:lnTo>
                    <a:pt x="269773" y="366090"/>
                  </a:lnTo>
                  <a:lnTo>
                    <a:pt x="311005" y="351909"/>
                  </a:lnTo>
                  <a:lnTo>
                    <a:pt x="352224" y="328274"/>
                  </a:lnTo>
                </a:path>
                <a:path w="457200" h="457200">
                  <a:moveTo>
                    <a:pt x="0" y="228599"/>
                  </a:move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899874" y="594426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54" y="66956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899874" y="594426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49" y="66949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491074" y="2965808"/>
            <a:ext cx="115252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6447556" y="4261335"/>
            <a:ext cx="233363" cy="233363"/>
            <a:chOff x="12895111" y="8522670"/>
            <a:chExt cx="466725" cy="466725"/>
          </a:xfrm>
        </p:grpSpPr>
        <p:sp>
          <p:nvSpPr>
            <p:cNvPr id="37" name="object 37"/>
            <p:cNvSpPr/>
            <p:nvPr/>
          </p:nvSpPr>
          <p:spPr>
            <a:xfrm>
              <a:off x="12899874" y="852743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54" y="66956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2899873" y="85274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49" y="66949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556227" y="3846159"/>
            <a:ext cx="2050098" cy="6424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10" dirty="0"/>
              <a:t>Two</a:t>
            </a:r>
            <a:r>
              <a:rPr spc="-63" dirty="0"/>
              <a:t> </a:t>
            </a:r>
            <a:r>
              <a:rPr dirty="0"/>
              <a:t>weeks</a:t>
            </a:r>
            <a:r>
              <a:rPr spc="-63" dirty="0"/>
              <a:t> </a:t>
            </a:r>
            <a:r>
              <a:rPr spc="-10" dirty="0"/>
              <a:t>ago.</a:t>
            </a:r>
            <a:endParaRPr/>
          </a:p>
          <a:p>
            <a:pPr marR="2540" algn="r">
              <a:spcBef>
                <a:spcPts val="1558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70996" y="2239826"/>
            <a:ext cx="1804352" cy="11144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800" b="1" dirty="0">
                <a:latin typeface="Lato"/>
                <a:cs typeface="Lato"/>
              </a:rPr>
              <a:t>Goal:</a:t>
            </a:r>
            <a:r>
              <a:rPr sz="1800" b="1" spc="-5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Summarize conversations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to </a:t>
            </a:r>
            <a:r>
              <a:rPr sz="1800" dirty="0">
                <a:latin typeface="Lato"/>
                <a:cs typeface="Lato"/>
              </a:rPr>
              <a:t>identify</a:t>
            </a:r>
            <a:r>
              <a:rPr sz="1800" spc="-11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actions</a:t>
            </a:r>
            <a:r>
              <a:rPr sz="1800" spc="-115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to </a:t>
            </a:r>
            <a:r>
              <a:rPr sz="1800" spc="-10" dirty="0">
                <a:latin typeface="Lato"/>
                <a:cs typeface="Lato"/>
              </a:rPr>
              <a:t>take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79230" y="80682"/>
            <a:ext cx="880148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Improving</a:t>
            </a:r>
            <a:r>
              <a:rPr spc="-9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15" dirty="0"/>
              <a:t>T5’s</a:t>
            </a:r>
            <a:r>
              <a:rPr spc="-88" dirty="0"/>
              <a:t> </a:t>
            </a:r>
            <a:r>
              <a:rPr dirty="0"/>
              <a:t>summarization</a:t>
            </a:r>
            <a:r>
              <a:rPr spc="-90" dirty="0"/>
              <a:t> </a:t>
            </a:r>
            <a:r>
              <a:rPr spc="-5" dirty="0"/>
              <a:t>capabilities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48527" y="1103085"/>
            <a:ext cx="5247005" cy="3395663"/>
            <a:chOff x="3897054" y="2206170"/>
            <a:chExt cx="10494010" cy="6791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6592" y="2215695"/>
              <a:ext cx="10474778" cy="67717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01817" y="2210933"/>
              <a:ext cx="10484485" cy="6781800"/>
            </a:xfrm>
            <a:custGeom>
              <a:avLst/>
              <a:gdLst/>
              <a:ahLst/>
              <a:cxnLst/>
              <a:rect l="l" t="t" r="r" b="b"/>
              <a:pathLst>
                <a:path w="10484485" h="6781800">
                  <a:moveTo>
                    <a:pt x="0" y="0"/>
                  </a:moveTo>
                  <a:lnTo>
                    <a:pt x="10484328" y="0"/>
                  </a:lnTo>
                  <a:lnTo>
                    <a:pt x="10484328" y="6781323"/>
                  </a:lnTo>
                  <a:lnTo>
                    <a:pt x="0" y="678132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26312" y="755367"/>
            <a:ext cx="6297295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Further</a:t>
            </a:r>
            <a:r>
              <a:rPr sz="1500" spc="-18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fine-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tune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FLAN-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T5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with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a</a:t>
            </a:r>
            <a:r>
              <a:rPr sz="1500" spc="-18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domain-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specific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instruction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dataset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(</a:t>
            </a:r>
            <a:r>
              <a:rPr sz="1500" b="1" spc="-5" dirty="0">
                <a:solidFill>
                  <a:srgbClr val="212121"/>
                </a:solidFill>
                <a:latin typeface="Carlito"/>
                <a:cs typeface="Carlito"/>
              </a:rPr>
              <a:t>dialogsum)</a:t>
            </a:r>
            <a:endParaRPr sz="15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12669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Example</a:t>
            </a:r>
            <a:r>
              <a:rPr spc="-178" dirty="0"/>
              <a:t> </a:t>
            </a:r>
            <a:r>
              <a:rPr dirty="0"/>
              <a:t>support-dialog</a:t>
            </a:r>
            <a:r>
              <a:rPr spc="-178" dirty="0"/>
              <a:t> </a:t>
            </a:r>
            <a:r>
              <a:rPr spc="-5" dirty="0"/>
              <a:t>summarization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6299" y="1398522"/>
            <a:ext cx="4642168" cy="279564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8265">
              <a:spcBef>
                <a:spcPts val="260"/>
              </a:spcBef>
            </a:pPr>
            <a:r>
              <a:rPr sz="1600" b="1" dirty="0">
                <a:latin typeface="Courier New"/>
                <a:cs typeface="Courier New"/>
              </a:rPr>
              <a:t>Summarize</a:t>
            </a:r>
            <a:r>
              <a:rPr sz="1600" b="1" spc="-8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the</a:t>
            </a:r>
            <a:r>
              <a:rPr sz="1600" b="1" spc="-8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following</a:t>
            </a:r>
            <a:r>
              <a:rPr sz="1600" b="1" spc="-8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conversation.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462" y="1669219"/>
            <a:ext cx="7449820" cy="246862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Hello.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My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name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is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Tommy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Sandals,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have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a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reservation. </a:t>
            </a:r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63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May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see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some</a:t>
            </a:r>
            <a:r>
              <a:rPr sz="1600" b="1" spc="-63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identification,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sir,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please?</a:t>
            </a:r>
            <a:endParaRPr sz="1600">
              <a:latin typeface="Courier New"/>
              <a:cs typeface="Courier New"/>
            </a:endParaRPr>
          </a:p>
          <a:p>
            <a:pPr marL="6350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Sure.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Here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spc="-13" dirty="0">
                <a:latin typeface="Courier New"/>
                <a:cs typeface="Courier New"/>
              </a:rPr>
              <a:t>go.</a:t>
            </a:r>
            <a:endParaRPr sz="1600">
              <a:latin typeface="Courier New"/>
              <a:cs typeface="Courier New"/>
            </a:endParaRPr>
          </a:p>
          <a:p>
            <a:pPr marL="6350" marR="611823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Thank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so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much.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Have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got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a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credit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card,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spc="-13" dirty="0">
                <a:latin typeface="Courier New"/>
                <a:cs typeface="Courier New"/>
              </a:rPr>
              <a:t>Mr. </a:t>
            </a:r>
            <a:r>
              <a:rPr sz="1600" b="1" spc="-5" dirty="0">
                <a:latin typeface="Courier New"/>
                <a:cs typeface="Courier New"/>
              </a:rPr>
              <a:t>Sandals?</a:t>
            </a:r>
            <a:endParaRPr sz="1600">
              <a:latin typeface="Courier New"/>
              <a:cs typeface="Courier New"/>
            </a:endParaRPr>
          </a:p>
          <a:p>
            <a:pPr marL="6350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sure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spc="-13" dirty="0">
                <a:latin typeface="Courier New"/>
                <a:cs typeface="Courier New"/>
              </a:rPr>
              <a:t>do.</a:t>
            </a:r>
            <a:endParaRPr sz="1600">
              <a:latin typeface="Courier New"/>
              <a:cs typeface="Courier New"/>
            </a:endParaRPr>
          </a:p>
          <a:p>
            <a:pPr marL="6350" marR="611823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Thank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you,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sir.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You'll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be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in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room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507,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nonsmoking, </a:t>
            </a:r>
            <a:r>
              <a:rPr sz="1600" b="1" dirty="0">
                <a:latin typeface="Courier New"/>
                <a:cs typeface="Courier New"/>
              </a:rPr>
              <a:t>queen</a:t>
            </a:r>
            <a:r>
              <a:rPr sz="1600" b="1" spc="-63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bed.</a:t>
            </a:r>
            <a:endParaRPr sz="1600">
              <a:latin typeface="Courier New"/>
              <a:cs typeface="Courier New"/>
            </a:endParaRPr>
          </a:p>
          <a:p>
            <a:pPr marL="6350" marR="3659823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7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That's</a:t>
            </a:r>
            <a:r>
              <a:rPr sz="1600" b="1" spc="-7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great,</a:t>
            </a:r>
            <a:r>
              <a:rPr sz="1600" b="1" spc="-7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thank</a:t>
            </a:r>
            <a:r>
              <a:rPr sz="1600" b="1" spc="-7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you! </a:t>
            </a:r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5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Enjoy</a:t>
            </a:r>
            <a:r>
              <a:rPr sz="1600" b="1" spc="-5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your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stay!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8680" y="4278066"/>
            <a:ext cx="5718175" cy="1756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565150" algn="l"/>
              </a:tabLst>
            </a:pPr>
            <a:r>
              <a:rPr sz="1100" spc="-5" dirty="0"/>
              <a:t>Source:</a:t>
            </a:r>
            <a:r>
              <a:rPr sz="1100" dirty="0"/>
              <a:t>	</a:t>
            </a:r>
            <a:r>
              <a:rPr sz="11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https://huggingface.co/datasets/knkarthick/dialogsum/viewer/knkarthick--</a:t>
            </a:r>
            <a:r>
              <a:rPr sz="11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dialogsum/</a:t>
            </a:r>
            <a:endParaRPr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5709" y="1425888"/>
            <a:ext cx="3556000" cy="69890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reservation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room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at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the</a:t>
            </a:r>
            <a:r>
              <a:rPr sz="1500" b="1" spc="-5" dirty="0">
                <a:latin typeface="Courier New"/>
                <a:cs typeface="Courier New"/>
              </a:rPr>
              <a:t> Venetian </a:t>
            </a:r>
            <a:r>
              <a:rPr sz="1500" b="1" dirty="0">
                <a:latin typeface="Courier New"/>
                <a:cs typeface="Courier New"/>
              </a:rPr>
              <a:t>Hotel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in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Las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Vegas.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71056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Summary</a:t>
            </a:r>
            <a:r>
              <a:rPr spc="-165" dirty="0"/>
              <a:t> </a:t>
            </a:r>
            <a:r>
              <a:rPr b="1" dirty="0">
                <a:latin typeface="Lato"/>
                <a:cs typeface="Lato"/>
              </a:rPr>
              <a:t>before</a:t>
            </a:r>
            <a:r>
              <a:rPr b="1"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6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63" dirty="0"/>
              <a:t> </a:t>
            </a:r>
            <a:r>
              <a:rPr dirty="0"/>
              <a:t>with</a:t>
            </a:r>
            <a:r>
              <a:rPr spc="-163" dirty="0"/>
              <a:t> </a:t>
            </a:r>
            <a:r>
              <a:rPr dirty="0"/>
              <a:t>our</a:t>
            </a:r>
            <a:r>
              <a:rPr spc="-160" dirty="0"/>
              <a:t> </a:t>
            </a:r>
            <a:r>
              <a:rPr spc="-5" dirty="0"/>
              <a:t>dataset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8462" y="1427412"/>
            <a:ext cx="2390458" cy="222240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7686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Summarize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following conversation.</a:t>
            </a:r>
            <a:endParaRPr sz="1200">
              <a:latin typeface="Courier New"/>
              <a:cs typeface="Courier New"/>
            </a:endParaRPr>
          </a:p>
          <a:p>
            <a:pPr marL="6350" marR="185738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Hello.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name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Tommy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Sandals,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have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spc="-5" dirty="0">
                <a:latin typeface="Courier New"/>
                <a:cs typeface="Courier New"/>
              </a:rPr>
              <a:t>reservation.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some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 marR="254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That's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great,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thank </a:t>
            </a:r>
            <a:r>
              <a:rPr sz="1200" b="1" spc="-10" dirty="0">
                <a:latin typeface="Courier New"/>
                <a:cs typeface="Courier New"/>
              </a:rPr>
              <a:t>you!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Enjoy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your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stay!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45136" y="1346991"/>
            <a:ext cx="1202690" cy="1194435"/>
            <a:chOff x="7290272" y="2693982"/>
            <a:chExt cx="2405380" cy="2388870"/>
          </a:xfrm>
        </p:grpSpPr>
        <p:sp>
          <p:nvSpPr>
            <p:cNvPr id="6" name="object 6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1197897" y="2378995"/>
                  </a:move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2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3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3"/>
                  </a:lnTo>
                  <a:lnTo>
                    <a:pt x="2395795" y="1189497"/>
                  </a:lnTo>
                  <a:lnTo>
                    <a:pt x="2394844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2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4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2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50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3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0" y="1189497"/>
                  </a:move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2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2"/>
                  </a:lnTo>
                  <a:lnTo>
                    <a:pt x="2395795" y="1189497"/>
                  </a:lnTo>
                  <a:lnTo>
                    <a:pt x="2394843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1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3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1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49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2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1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83284" y="1823502"/>
            <a:ext cx="7140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43" dirty="0">
                <a:latin typeface="Lato"/>
                <a:cs typeface="Lato"/>
              </a:rPr>
              <a:t>FLAN-</a:t>
            </a:r>
            <a:r>
              <a:rPr spc="-13" dirty="0">
                <a:latin typeface="Lato"/>
                <a:cs typeface="Lato"/>
              </a:rPr>
              <a:t>T5</a:t>
            </a:r>
            <a:endParaRPr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13369" y="1662259"/>
            <a:ext cx="456883" cy="82233"/>
            <a:chOff x="6026737" y="3324518"/>
            <a:chExt cx="913765" cy="164465"/>
          </a:xfrm>
        </p:grpSpPr>
        <p:sp>
          <p:nvSpPr>
            <p:cNvPr id="10" name="object 10"/>
            <p:cNvSpPr/>
            <p:nvPr/>
          </p:nvSpPr>
          <p:spPr>
            <a:xfrm>
              <a:off x="6026737" y="34064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886" y="3324518"/>
              <a:ext cx="210999" cy="16394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888178" y="1584384"/>
            <a:ext cx="456883" cy="82233"/>
            <a:chOff x="9776355" y="316876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9776355" y="325074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8503" y="3168768"/>
              <a:ext cx="210999" cy="1639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4436" y="1036256"/>
            <a:ext cx="171164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(Summary)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1494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66455" y="2466856"/>
            <a:ext cx="2880360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i="1" spc="-18" dirty="0">
                <a:latin typeface="Lato"/>
                <a:cs typeface="Lato"/>
              </a:rPr>
              <a:t>Adequate</a:t>
            </a:r>
            <a:r>
              <a:rPr sz="1600" i="1" spc="-65" dirty="0">
                <a:latin typeface="Lato"/>
                <a:cs typeface="Lato"/>
              </a:rPr>
              <a:t> </a:t>
            </a:r>
            <a:r>
              <a:rPr sz="1600" i="1" spc="-18" dirty="0">
                <a:latin typeface="Lato"/>
                <a:cs typeface="Lato"/>
              </a:rPr>
              <a:t>completion,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but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25" dirty="0">
                <a:latin typeface="Lato"/>
                <a:cs typeface="Lato"/>
              </a:rPr>
              <a:t>does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not </a:t>
            </a:r>
            <a:r>
              <a:rPr sz="1600" i="1" spc="-15" dirty="0">
                <a:latin typeface="Lato"/>
                <a:cs typeface="Lato"/>
              </a:rPr>
              <a:t>match</a:t>
            </a:r>
            <a:r>
              <a:rPr sz="1600" i="1" spc="-80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human</a:t>
            </a:r>
            <a:r>
              <a:rPr sz="1600" i="1" spc="-88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baseline.</a:t>
            </a:r>
            <a:endParaRPr sz="16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05709" y="3144461"/>
            <a:ext cx="3441700" cy="116057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Courier New"/>
                <a:cs typeface="Courier New"/>
              </a:rPr>
              <a:t>H</a:t>
            </a:r>
            <a:r>
              <a:rPr sz="1500" b="1" dirty="0">
                <a:latin typeface="Courier New"/>
                <a:cs typeface="Courier New"/>
              </a:rPr>
              <a:t>uman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baseline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summary:</a:t>
            </a:r>
            <a:endParaRPr sz="1500">
              <a:latin typeface="Courier New"/>
              <a:cs typeface="Courier New"/>
            </a:endParaRPr>
          </a:p>
          <a:p>
            <a:pPr marL="6350" marR="2540"/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got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a </a:t>
            </a:r>
            <a:r>
              <a:rPr sz="1500" b="1" dirty="0">
                <a:latin typeface="Courier New"/>
                <a:cs typeface="Courier New"/>
              </a:rPr>
              <a:t>reservation.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Mike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asks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his </a:t>
            </a:r>
            <a:r>
              <a:rPr sz="1500" b="1" dirty="0">
                <a:latin typeface="Courier New"/>
                <a:cs typeface="Courier New"/>
              </a:rPr>
              <a:t>identification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credit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card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helps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his</a:t>
            </a:r>
            <a:r>
              <a:rPr sz="1500" b="1" spc="-3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check-</a:t>
            </a:r>
            <a:r>
              <a:rPr sz="1500" b="1" spc="-13" dirty="0">
                <a:latin typeface="Courier New"/>
                <a:cs typeface="Courier New"/>
              </a:rPr>
              <a:t>in.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5709" y="1425888"/>
            <a:ext cx="3556000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reservation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5709" y="1654488"/>
            <a:ext cx="1955800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room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at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spc="-13" dirty="0">
                <a:latin typeface="Courier New"/>
                <a:cs typeface="Courier New"/>
              </a:rPr>
              <a:t>the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6135" y="1626247"/>
            <a:ext cx="1021398" cy="265778"/>
          </a:xfrm>
          <a:prstGeom prst="rect">
            <a:avLst/>
          </a:prstGeom>
          <a:ln w="76199">
            <a:solidFill>
              <a:srgbClr val="FF00FF"/>
            </a:solidFill>
          </a:ln>
        </p:spPr>
        <p:txBody>
          <a:bodyPr vert="horz" wrap="square" lIns="0" tIns="34608" rIns="0" bIns="0" rtlCol="0">
            <a:spAutoFit/>
          </a:bodyPr>
          <a:lstStyle/>
          <a:p>
            <a:pPr marL="43180">
              <a:spcBef>
                <a:spcPts val="273"/>
              </a:spcBef>
            </a:pPr>
            <a:r>
              <a:rPr sz="1500" b="1" spc="-5" dirty="0">
                <a:latin typeface="Courier New"/>
                <a:cs typeface="Courier New"/>
              </a:rPr>
              <a:t>Venetian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5709" y="1883087"/>
            <a:ext cx="2184400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Hotel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in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Las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Vegas.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90585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Summary</a:t>
            </a:r>
            <a:r>
              <a:rPr spc="-165" dirty="0"/>
              <a:t> </a:t>
            </a:r>
            <a:r>
              <a:rPr b="1" dirty="0">
                <a:latin typeface="Lato"/>
                <a:cs typeface="Lato"/>
              </a:rPr>
              <a:t>before</a:t>
            </a:r>
            <a:r>
              <a:rPr b="1"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6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63" dirty="0"/>
              <a:t> </a:t>
            </a:r>
            <a:r>
              <a:rPr dirty="0"/>
              <a:t>with</a:t>
            </a:r>
            <a:r>
              <a:rPr spc="-163" dirty="0"/>
              <a:t> </a:t>
            </a:r>
            <a:r>
              <a:rPr dirty="0"/>
              <a:t>our</a:t>
            </a:r>
            <a:r>
              <a:rPr spc="-160" dirty="0"/>
              <a:t> </a:t>
            </a:r>
            <a:r>
              <a:rPr spc="-5" dirty="0"/>
              <a:t>dataset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8462" y="1427412"/>
            <a:ext cx="2390458" cy="222240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7686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Summarize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following conversation.</a:t>
            </a:r>
            <a:endParaRPr sz="1200">
              <a:latin typeface="Courier New"/>
              <a:cs typeface="Courier New"/>
            </a:endParaRPr>
          </a:p>
          <a:p>
            <a:pPr marL="6350" marR="185738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Hello.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name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Tommy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Sandals,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have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spc="-5" dirty="0">
                <a:latin typeface="Courier New"/>
                <a:cs typeface="Courier New"/>
              </a:rPr>
              <a:t>reservation.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some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 marR="254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That's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great,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thank </a:t>
            </a:r>
            <a:r>
              <a:rPr sz="1200" b="1" spc="-10" dirty="0">
                <a:latin typeface="Courier New"/>
                <a:cs typeface="Courier New"/>
              </a:rPr>
              <a:t>you!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Enjoy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your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stay!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45136" y="1346991"/>
            <a:ext cx="1202690" cy="1194435"/>
            <a:chOff x="7290272" y="2693982"/>
            <a:chExt cx="2405380" cy="2388870"/>
          </a:xfrm>
        </p:grpSpPr>
        <p:sp>
          <p:nvSpPr>
            <p:cNvPr id="9" name="object 9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1197897" y="2378995"/>
                  </a:move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2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3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3"/>
                  </a:lnTo>
                  <a:lnTo>
                    <a:pt x="2395795" y="1189497"/>
                  </a:lnTo>
                  <a:lnTo>
                    <a:pt x="2394844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2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4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2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50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3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0" y="1189497"/>
                  </a:move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2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2"/>
                  </a:lnTo>
                  <a:lnTo>
                    <a:pt x="2395795" y="1189497"/>
                  </a:lnTo>
                  <a:lnTo>
                    <a:pt x="2394843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1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3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1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49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2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1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83284" y="1823502"/>
            <a:ext cx="7140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43" dirty="0">
                <a:latin typeface="Lato"/>
                <a:cs typeface="Lato"/>
              </a:rPr>
              <a:t>FLAN-</a:t>
            </a:r>
            <a:r>
              <a:rPr spc="-13" dirty="0">
                <a:latin typeface="Lato"/>
                <a:cs typeface="Lato"/>
              </a:rPr>
              <a:t>T5</a:t>
            </a:r>
            <a:endParaRPr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13369" y="1662259"/>
            <a:ext cx="456883" cy="82233"/>
            <a:chOff x="6026737" y="332451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6026737" y="34064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886" y="3324518"/>
              <a:ext cx="210999" cy="16394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888178" y="1584384"/>
            <a:ext cx="456883" cy="82233"/>
            <a:chOff x="9776355" y="3168768"/>
            <a:chExt cx="913765" cy="164465"/>
          </a:xfrm>
        </p:grpSpPr>
        <p:sp>
          <p:nvSpPr>
            <p:cNvPr id="16" name="object 16"/>
            <p:cNvSpPr/>
            <p:nvPr/>
          </p:nvSpPr>
          <p:spPr>
            <a:xfrm>
              <a:off x="9776355" y="325074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8503" y="3168768"/>
              <a:ext cx="210999" cy="1639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74436" y="1036256"/>
            <a:ext cx="171164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(Summary)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1494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66455" y="2466856"/>
            <a:ext cx="2880360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i="1" spc="-18" dirty="0">
                <a:latin typeface="Lato"/>
                <a:cs typeface="Lato"/>
              </a:rPr>
              <a:t>Adequate</a:t>
            </a:r>
            <a:r>
              <a:rPr sz="1600" i="1" spc="-65" dirty="0">
                <a:latin typeface="Lato"/>
                <a:cs typeface="Lato"/>
              </a:rPr>
              <a:t> </a:t>
            </a:r>
            <a:r>
              <a:rPr sz="1600" i="1" spc="-18" dirty="0">
                <a:latin typeface="Lato"/>
                <a:cs typeface="Lato"/>
              </a:rPr>
              <a:t>completion,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but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25" dirty="0">
                <a:latin typeface="Lato"/>
                <a:cs typeface="Lato"/>
              </a:rPr>
              <a:t>does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not </a:t>
            </a:r>
            <a:r>
              <a:rPr sz="1600" i="1" spc="-15" dirty="0">
                <a:latin typeface="Lato"/>
                <a:cs typeface="Lato"/>
              </a:rPr>
              <a:t>match</a:t>
            </a:r>
            <a:r>
              <a:rPr sz="1600" i="1" spc="-80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human</a:t>
            </a:r>
            <a:r>
              <a:rPr sz="1600" i="1" spc="-88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baseline.</a:t>
            </a:r>
            <a:endParaRPr sz="16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05709" y="3144461"/>
            <a:ext cx="3441700" cy="116057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Courier New"/>
                <a:cs typeface="Courier New"/>
              </a:rPr>
              <a:t>H</a:t>
            </a:r>
            <a:r>
              <a:rPr sz="1500" b="1" dirty="0">
                <a:latin typeface="Courier New"/>
                <a:cs typeface="Courier New"/>
              </a:rPr>
              <a:t>uman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baseline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summary:</a:t>
            </a:r>
            <a:endParaRPr sz="1500">
              <a:latin typeface="Courier New"/>
              <a:cs typeface="Courier New"/>
            </a:endParaRPr>
          </a:p>
          <a:p>
            <a:pPr marL="6350" marR="2540"/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got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a </a:t>
            </a:r>
            <a:r>
              <a:rPr sz="1500" b="1" dirty="0">
                <a:latin typeface="Courier New"/>
                <a:cs typeface="Courier New"/>
              </a:rPr>
              <a:t>reservation.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Mike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asks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his </a:t>
            </a:r>
            <a:r>
              <a:rPr sz="1500" b="1" dirty="0">
                <a:latin typeface="Courier New"/>
                <a:cs typeface="Courier New"/>
              </a:rPr>
              <a:t>identification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credit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card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helps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his</a:t>
            </a:r>
            <a:r>
              <a:rPr sz="1500" b="1" spc="-3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check-</a:t>
            </a:r>
            <a:r>
              <a:rPr sz="1500" b="1" spc="-13" dirty="0">
                <a:latin typeface="Courier New"/>
                <a:cs typeface="Courier New"/>
              </a:rPr>
              <a:t>in.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5709" y="1425888"/>
            <a:ext cx="3556000" cy="4680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reservation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room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at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the</a:t>
            </a:r>
            <a:r>
              <a:rPr sz="1500" b="1" spc="-5" dirty="0">
                <a:latin typeface="Courier New"/>
                <a:cs typeface="Courier New"/>
              </a:rPr>
              <a:t> Venetian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5709" y="1883087"/>
            <a:ext cx="927100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Hotel</a:t>
            </a:r>
            <a:r>
              <a:rPr sz="1500" b="1" spc="-13" dirty="0">
                <a:latin typeface="Courier New"/>
                <a:cs typeface="Courier New"/>
              </a:rPr>
              <a:t> in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6099" y="1853171"/>
            <a:ext cx="1197928" cy="267381"/>
          </a:xfrm>
          <a:prstGeom prst="rect">
            <a:avLst/>
          </a:prstGeom>
          <a:ln w="76199">
            <a:solidFill>
              <a:srgbClr val="FF00F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54610">
              <a:spcBef>
                <a:spcPts val="285"/>
              </a:spcBef>
            </a:pPr>
            <a:r>
              <a:rPr sz="1500" b="1" dirty="0">
                <a:latin typeface="Courier New"/>
                <a:cs typeface="Courier New"/>
              </a:rPr>
              <a:t>Las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Vegas.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647438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Summary</a:t>
            </a:r>
            <a:r>
              <a:rPr spc="-165" dirty="0"/>
              <a:t> </a:t>
            </a:r>
            <a:r>
              <a:rPr b="1" dirty="0">
                <a:latin typeface="Lato"/>
                <a:cs typeface="Lato"/>
              </a:rPr>
              <a:t>before</a:t>
            </a:r>
            <a:r>
              <a:rPr b="1"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6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63" dirty="0"/>
              <a:t> </a:t>
            </a:r>
            <a:r>
              <a:rPr dirty="0"/>
              <a:t>with</a:t>
            </a:r>
            <a:r>
              <a:rPr spc="-163" dirty="0"/>
              <a:t> </a:t>
            </a:r>
            <a:r>
              <a:rPr dirty="0"/>
              <a:t>our</a:t>
            </a:r>
            <a:r>
              <a:rPr spc="-160" dirty="0"/>
              <a:t> </a:t>
            </a:r>
            <a:r>
              <a:rPr spc="-5" dirty="0"/>
              <a:t>dataset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427412"/>
            <a:ext cx="2390458" cy="222240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7686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Summarize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following conversation.</a:t>
            </a:r>
            <a:endParaRPr sz="1200">
              <a:latin typeface="Courier New"/>
              <a:cs typeface="Courier New"/>
            </a:endParaRPr>
          </a:p>
          <a:p>
            <a:pPr marL="6350" marR="185738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Hello.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name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Tommy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Sandals,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have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spc="-5" dirty="0">
                <a:latin typeface="Courier New"/>
                <a:cs typeface="Courier New"/>
              </a:rPr>
              <a:t>reservation.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some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 marR="254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That's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great,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thank </a:t>
            </a:r>
            <a:r>
              <a:rPr sz="1200" b="1" spc="-10" dirty="0">
                <a:latin typeface="Courier New"/>
                <a:cs typeface="Courier New"/>
              </a:rPr>
              <a:t>you!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Enjoy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your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stay!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45136" y="1346991"/>
            <a:ext cx="1202690" cy="1194435"/>
            <a:chOff x="7290272" y="2693982"/>
            <a:chExt cx="2405380" cy="2388870"/>
          </a:xfrm>
        </p:grpSpPr>
        <p:sp>
          <p:nvSpPr>
            <p:cNvPr id="8" name="object 8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1197897" y="2378995"/>
                  </a:move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2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3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3"/>
                  </a:lnTo>
                  <a:lnTo>
                    <a:pt x="2395795" y="1189497"/>
                  </a:lnTo>
                  <a:lnTo>
                    <a:pt x="2394844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2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4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2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50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3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0" y="1189497"/>
                  </a:move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2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2"/>
                  </a:lnTo>
                  <a:lnTo>
                    <a:pt x="2395795" y="1189497"/>
                  </a:lnTo>
                  <a:lnTo>
                    <a:pt x="2394843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1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3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1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49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2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1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83284" y="1823502"/>
            <a:ext cx="7140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43" dirty="0">
                <a:latin typeface="Lato"/>
                <a:cs typeface="Lato"/>
              </a:rPr>
              <a:t>FLAN-</a:t>
            </a:r>
            <a:r>
              <a:rPr spc="-13" dirty="0">
                <a:latin typeface="Lato"/>
                <a:cs typeface="Lato"/>
              </a:rPr>
              <a:t>T5</a:t>
            </a:r>
            <a:endParaRPr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13369" y="1662259"/>
            <a:ext cx="456883" cy="82233"/>
            <a:chOff x="6026737" y="3324518"/>
            <a:chExt cx="913765" cy="164465"/>
          </a:xfrm>
        </p:grpSpPr>
        <p:sp>
          <p:nvSpPr>
            <p:cNvPr id="12" name="object 12"/>
            <p:cNvSpPr/>
            <p:nvPr/>
          </p:nvSpPr>
          <p:spPr>
            <a:xfrm>
              <a:off x="6026737" y="34064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886" y="3324518"/>
              <a:ext cx="210999" cy="16394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888178" y="1584384"/>
            <a:ext cx="456883" cy="82233"/>
            <a:chOff x="9776355" y="3168768"/>
            <a:chExt cx="913765" cy="164465"/>
          </a:xfrm>
        </p:grpSpPr>
        <p:sp>
          <p:nvSpPr>
            <p:cNvPr id="15" name="object 15"/>
            <p:cNvSpPr/>
            <p:nvPr/>
          </p:nvSpPr>
          <p:spPr>
            <a:xfrm>
              <a:off x="9776355" y="325074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8503" y="3168768"/>
              <a:ext cx="210999" cy="1639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4436" y="1036256"/>
            <a:ext cx="171164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(Summary)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1494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6455" y="2466856"/>
            <a:ext cx="2880360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i="1" spc="-18" dirty="0">
                <a:latin typeface="Lato"/>
                <a:cs typeface="Lato"/>
              </a:rPr>
              <a:t>Adequate</a:t>
            </a:r>
            <a:r>
              <a:rPr sz="1600" i="1" spc="-65" dirty="0">
                <a:latin typeface="Lato"/>
                <a:cs typeface="Lato"/>
              </a:rPr>
              <a:t> </a:t>
            </a:r>
            <a:r>
              <a:rPr sz="1600" i="1" spc="-18" dirty="0">
                <a:latin typeface="Lato"/>
                <a:cs typeface="Lato"/>
              </a:rPr>
              <a:t>completion,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but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25" dirty="0">
                <a:latin typeface="Lato"/>
                <a:cs typeface="Lato"/>
              </a:rPr>
              <a:t>does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not </a:t>
            </a:r>
            <a:r>
              <a:rPr sz="1600" i="1" spc="-15" dirty="0">
                <a:latin typeface="Lato"/>
                <a:cs typeface="Lato"/>
              </a:rPr>
              <a:t>match</a:t>
            </a:r>
            <a:r>
              <a:rPr sz="1600" i="1" spc="-80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human</a:t>
            </a:r>
            <a:r>
              <a:rPr sz="1600" i="1" spc="-88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baseline.</a:t>
            </a:r>
            <a:endParaRPr sz="16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05709" y="3144461"/>
            <a:ext cx="3441700" cy="116057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Courier New"/>
                <a:cs typeface="Courier New"/>
              </a:rPr>
              <a:t>H</a:t>
            </a:r>
            <a:r>
              <a:rPr sz="1500" b="1" dirty="0">
                <a:latin typeface="Courier New"/>
                <a:cs typeface="Courier New"/>
              </a:rPr>
              <a:t>uman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baseline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summary:</a:t>
            </a:r>
            <a:endParaRPr sz="1500">
              <a:latin typeface="Courier New"/>
              <a:cs typeface="Courier New"/>
            </a:endParaRPr>
          </a:p>
          <a:p>
            <a:pPr marL="6350" marR="2540"/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got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a </a:t>
            </a:r>
            <a:r>
              <a:rPr sz="1500" b="1" dirty="0">
                <a:latin typeface="Courier New"/>
                <a:cs typeface="Courier New"/>
              </a:rPr>
              <a:t>reservation.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Mike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asks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his </a:t>
            </a:r>
            <a:r>
              <a:rPr sz="1500" b="1" dirty="0">
                <a:latin typeface="Courier New"/>
                <a:cs typeface="Courier New"/>
              </a:rPr>
              <a:t>identification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credit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card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helps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his</a:t>
            </a:r>
            <a:r>
              <a:rPr sz="1500" b="1" spc="-3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check-</a:t>
            </a:r>
            <a:r>
              <a:rPr sz="1500" b="1" spc="-13" dirty="0">
                <a:latin typeface="Courier New"/>
                <a:cs typeface="Courier New"/>
              </a:rPr>
              <a:t>in.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56767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Summary</a:t>
            </a:r>
            <a:r>
              <a:rPr spc="-145" dirty="0"/>
              <a:t> </a:t>
            </a:r>
            <a:r>
              <a:rPr b="1" dirty="0">
                <a:latin typeface="Lato"/>
                <a:cs typeface="Lato"/>
              </a:rPr>
              <a:t>after</a:t>
            </a:r>
            <a:r>
              <a:rPr b="1" spc="-10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43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40" dirty="0"/>
              <a:t> </a:t>
            </a:r>
            <a:r>
              <a:rPr dirty="0"/>
              <a:t>with</a:t>
            </a:r>
            <a:r>
              <a:rPr spc="-143" dirty="0"/>
              <a:t> </a:t>
            </a:r>
            <a:r>
              <a:rPr dirty="0"/>
              <a:t>our</a:t>
            </a:r>
            <a:r>
              <a:rPr spc="-140" dirty="0"/>
              <a:t> </a:t>
            </a:r>
            <a:r>
              <a:rPr spc="-5" dirty="0"/>
              <a:t>dataset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4436" y="1036256"/>
            <a:ext cx="171164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(Summary)</a:t>
            </a:r>
            <a:endParaRPr sz="13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3323" y="1425888"/>
            <a:ext cx="2870200" cy="139140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a </a:t>
            </a:r>
            <a:r>
              <a:rPr sz="1500" b="1" dirty="0">
                <a:latin typeface="Courier New"/>
                <a:cs typeface="Courier New"/>
              </a:rPr>
              <a:t>reservation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checks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13" dirty="0">
                <a:latin typeface="Courier New"/>
                <a:cs typeface="Courier New"/>
              </a:rPr>
              <a:t>in </a:t>
            </a:r>
            <a:r>
              <a:rPr sz="1500" b="1" dirty="0">
                <a:latin typeface="Courier New"/>
                <a:cs typeface="Courier New"/>
              </a:rPr>
              <a:t>showing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ID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credit </a:t>
            </a:r>
            <a:r>
              <a:rPr sz="1500" b="1" dirty="0">
                <a:latin typeface="Courier New"/>
                <a:cs typeface="Courier New"/>
              </a:rPr>
              <a:t>card.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Mike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helps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him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13" dirty="0">
                <a:latin typeface="Courier New"/>
                <a:cs typeface="Courier New"/>
              </a:rPr>
              <a:t>to </a:t>
            </a:r>
            <a:r>
              <a:rPr sz="1500" b="1" dirty="0">
                <a:latin typeface="Courier New"/>
                <a:cs typeface="Courier New"/>
              </a:rPr>
              <a:t>check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in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approves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13" dirty="0">
                <a:latin typeface="Courier New"/>
                <a:cs typeface="Courier New"/>
              </a:rPr>
              <a:t>his </a:t>
            </a:r>
            <a:r>
              <a:rPr sz="1500" b="1" spc="-5" dirty="0">
                <a:latin typeface="Courier New"/>
                <a:cs typeface="Courier New"/>
              </a:rPr>
              <a:t>reservation.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6705" y="3010380"/>
            <a:ext cx="1795463" cy="74507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i="1" spc="-20" dirty="0">
                <a:latin typeface="Lato"/>
                <a:cs typeface="Lato"/>
              </a:rPr>
              <a:t>Better</a:t>
            </a:r>
            <a:r>
              <a:rPr sz="1600" i="1" spc="-75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summary, </a:t>
            </a:r>
            <a:r>
              <a:rPr sz="1600" i="1" spc="-23" dirty="0">
                <a:latin typeface="Lato"/>
                <a:cs typeface="Lato"/>
              </a:rPr>
              <a:t>more-</a:t>
            </a:r>
            <a:r>
              <a:rPr sz="1600" i="1" spc="-20" dirty="0">
                <a:latin typeface="Lato"/>
                <a:cs typeface="Lato"/>
              </a:rPr>
              <a:t>closely</a:t>
            </a:r>
            <a:r>
              <a:rPr sz="1600" i="1" spc="-48" dirty="0">
                <a:latin typeface="Lato"/>
                <a:cs typeface="Lato"/>
              </a:rPr>
              <a:t> </a:t>
            </a:r>
            <a:r>
              <a:rPr sz="1600" i="1" spc="-18" dirty="0">
                <a:latin typeface="Lato"/>
                <a:cs typeface="Lato"/>
              </a:rPr>
              <a:t>matches </a:t>
            </a:r>
            <a:r>
              <a:rPr sz="1600" i="1" spc="-5" dirty="0">
                <a:latin typeface="Lato"/>
                <a:cs typeface="Lato"/>
              </a:rPr>
              <a:t>human</a:t>
            </a:r>
            <a:r>
              <a:rPr sz="1600" i="1" spc="-90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baseline.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1427412"/>
            <a:ext cx="2390458" cy="222240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7686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Summarize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following conversation.</a:t>
            </a:r>
            <a:endParaRPr sz="1200">
              <a:latin typeface="Courier New"/>
              <a:cs typeface="Courier New"/>
            </a:endParaRPr>
          </a:p>
          <a:p>
            <a:pPr marL="6350" marR="185738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Hello.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name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Tommy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Sandals,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have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spc="-5" dirty="0">
                <a:latin typeface="Courier New"/>
                <a:cs typeface="Courier New"/>
              </a:rPr>
              <a:t>reservation.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some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 marR="254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That's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great,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thank </a:t>
            </a:r>
            <a:r>
              <a:rPr sz="1200" b="1" spc="-10" dirty="0">
                <a:latin typeface="Courier New"/>
                <a:cs typeface="Courier New"/>
              </a:rPr>
              <a:t>you!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Enjoy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your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stay!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13369" y="1662259"/>
            <a:ext cx="456883" cy="82233"/>
            <a:chOff x="6026737" y="3324518"/>
            <a:chExt cx="913765" cy="164465"/>
          </a:xfrm>
        </p:grpSpPr>
        <p:sp>
          <p:nvSpPr>
            <p:cNvPr id="9" name="object 9"/>
            <p:cNvSpPr/>
            <p:nvPr/>
          </p:nvSpPr>
          <p:spPr>
            <a:xfrm>
              <a:off x="6026737" y="34064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886" y="3324518"/>
              <a:ext cx="210999" cy="1639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81494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88178" y="1584384"/>
            <a:ext cx="456883" cy="82233"/>
            <a:chOff x="9776355" y="316876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9776355" y="325074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8503" y="3168768"/>
              <a:ext cx="210999" cy="16394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645136" y="1346991"/>
            <a:ext cx="1202690" cy="1194435"/>
            <a:chOff x="7290272" y="2693982"/>
            <a:chExt cx="2405380" cy="2388870"/>
          </a:xfrm>
        </p:grpSpPr>
        <p:sp>
          <p:nvSpPr>
            <p:cNvPr id="16" name="object 16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1197897" y="2378995"/>
                  </a:move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2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3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3"/>
                  </a:lnTo>
                  <a:lnTo>
                    <a:pt x="2395795" y="1189497"/>
                  </a:lnTo>
                  <a:lnTo>
                    <a:pt x="2394844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2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4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2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50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3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0" y="1189497"/>
                  </a:move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2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2"/>
                  </a:lnTo>
                  <a:lnTo>
                    <a:pt x="2395795" y="1189497"/>
                  </a:lnTo>
                  <a:lnTo>
                    <a:pt x="2394843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1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3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1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49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2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1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752263" y="1716345"/>
            <a:ext cx="97599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pc="-43" dirty="0">
                <a:latin typeface="Lato"/>
                <a:cs typeface="Lato"/>
              </a:rPr>
              <a:t>FLAN-</a:t>
            </a:r>
            <a:r>
              <a:rPr spc="-13" dirty="0">
                <a:latin typeface="Lato"/>
                <a:cs typeface="Lato"/>
              </a:rPr>
              <a:t>T5</a:t>
            </a:r>
            <a:endParaRPr>
              <a:latin typeface="Lato"/>
              <a:cs typeface="Lato"/>
            </a:endParaRPr>
          </a:p>
          <a:p>
            <a:pPr algn="ctr">
              <a:spcBef>
                <a:spcPts val="8"/>
              </a:spcBef>
            </a:pPr>
            <a:r>
              <a:rPr dirty="0">
                <a:latin typeface="Lato"/>
                <a:cs typeface="Lato"/>
              </a:rPr>
              <a:t>(Fine-</a:t>
            </a:r>
            <a:r>
              <a:rPr spc="-5" dirty="0">
                <a:latin typeface="Lato"/>
                <a:cs typeface="Lato"/>
              </a:rPr>
              <a:t>tuned)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1906"/>
            <a:ext cx="9144000" cy="4241800"/>
            <a:chOff x="0" y="1803811"/>
            <a:chExt cx="18288000" cy="8483600"/>
          </a:xfrm>
        </p:grpSpPr>
        <p:sp>
          <p:nvSpPr>
            <p:cNvPr id="3" name="object 3"/>
            <p:cNvSpPr/>
            <p:nvPr/>
          </p:nvSpPr>
          <p:spPr>
            <a:xfrm>
              <a:off x="4679240" y="3219818"/>
              <a:ext cx="8930005" cy="5896610"/>
            </a:xfrm>
            <a:custGeom>
              <a:avLst/>
              <a:gdLst/>
              <a:ahLst/>
              <a:cxnLst/>
              <a:rect l="l" t="t" r="r" b="b"/>
              <a:pathLst>
                <a:path w="8930005" h="5896609">
                  <a:moveTo>
                    <a:pt x="0" y="5896188"/>
                  </a:moveTo>
                  <a:lnTo>
                    <a:pt x="8929782" y="5896188"/>
                  </a:lnTo>
                  <a:lnTo>
                    <a:pt x="8929782" y="0"/>
                  </a:lnTo>
                  <a:lnTo>
                    <a:pt x="0" y="0"/>
                  </a:lnTo>
                  <a:lnTo>
                    <a:pt x="0" y="58961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4679240" y="1803811"/>
              <a:ext cx="8930005" cy="1416050"/>
            </a:xfrm>
            <a:custGeom>
              <a:avLst/>
              <a:gdLst/>
              <a:ahLst/>
              <a:cxnLst/>
              <a:rect l="l" t="t" r="r" b="b"/>
              <a:pathLst>
                <a:path w="8930005" h="1416050">
                  <a:moveTo>
                    <a:pt x="8929782" y="1416007"/>
                  </a:moveTo>
                  <a:lnTo>
                    <a:pt x="0" y="1416007"/>
                  </a:lnTo>
                  <a:lnTo>
                    <a:pt x="0" y="0"/>
                  </a:lnTo>
                  <a:lnTo>
                    <a:pt x="8929782" y="0"/>
                  </a:lnTo>
                  <a:lnTo>
                    <a:pt x="8929782" y="1416007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Fine-tuning</a:t>
            </a:r>
            <a:r>
              <a:rPr spc="-163" dirty="0"/>
              <a:t> </a:t>
            </a:r>
            <a:r>
              <a:rPr dirty="0"/>
              <a:t>with</a:t>
            </a:r>
            <a:r>
              <a:rPr spc="-160" dirty="0"/>
              <a:t> </a:t>
            </a:r>
            <a:r>
              <a:rPr spc="-5" dirty="0"/>
              <a:t>your</a:t>
            </a:r>
            <a:r>
              <a:rPr spc="-163" dirty="0"/>
              <a:t> </a:t>
            </a:r>
            <a:r>
              <a:rPr spc="-38" dirty="0"/>
              <a:t>own</a:t>
            </a:r>
            <a:r>
              <a:rPr spc="-160" dirty="0"/>
              <a:t> </a:t>
            </a:r>
            <a:r>
              <a:rPr spc="-10" dirty="0"/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39620" y="901906"/>
            <a:ext cx="4465003" cy="4934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199073" rIns="0" bIns="0" rtlCol="0">
            <a:spAutoFit/>
          </a:bodyPr>
          <a:lstStyle/>
          <a:p>
            <a:pPr marL="833120">
              <a:spcBef>
                <a:spcPts val="1568"/>
              </a:spcBef>
            </a:pPr>
            <a:r>
              <a:rPr sz="1900" spc="-5" dirty="0">
                <a:solidFill>
                  <a:srgbClr val="FFFFFF"/>
                </a:solidFill>
              </a:rPr>
              <a:t>ShopBot</a:t>
            </a:r>
            <a:endParaRPr sz="1900"/>
          </a:p>
        </p:txBody>
      </p:sp>
      <p:grpSp>
        <p:nvGrpSpPr>
          <p:cNvPr id="7" name="object 7"/>
          <p:cNvGrpSpPr/>
          <p:nvPr/>
        </p:nvGrpSpPr>
        <p:grpSpPr>
          <a:xfrm>
            <a:off x="2479339" y="1002124"/>
            <a:ext cx="4201795" cy="1938338"/>
            <a:chOff x="4958677" y="2004248"/>
            <a:chExt cx="8403590" cy="3876675"/>
          </a:xfrm>
        </p:grpSpPr>
        <p:sp>
          <p:nvSpPr>
            <p:cNvPr id="8" name="object 8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502798" y="1005607"/>
                  </a:move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5252789" y="2309060"/>
              <a:ext cx="427355" cy="104775"/>
            </a:xfrm>
            <a:custGeom>
              <a:avLst/>
              <a:gdLst/>
              <a:ahLst/>
              <a:cxnLst/>
              <a:rect l="l" t="t" r="r" b="b"/>
              <a:pathLst>
                <a:path w="427354" h="104775">
                  <a:moveTo>
                    <a:pt x="52374" y="104749"/>
                  </a:moveTo>
                  <a:lnTo>
                    <a:pt x="31988" y="100634"/>
                  </a:lnTo>
                  <a:lnTo>
                    <a:pt x="15340" y="89410"/>
                  </a:lnTo>
                  <a:lnTo>
                    <a:pt x="4116" y="72762"/>
                  </a:lnTo>
                  <a:lnTo>
                    <a:pt x="0" y="52374"/>
                  </a:lnTo>
                  <a:lnTo>
                    <a:pt x="4116" y="31988"/>
                  </a:lnTo>
                  <a:lnTo>
                    <a:pt x="15340" y="15340"/>
                  </a:lnTo>
                  <a:lnTo>
                    <a:pt x="31988" y="4116"/>
                  </a:lnTo>
                  <a:lnTo>
                    <a:pt x="52374" y="0"/>
                  </a:lnTo>
                  <a:lnTo>
                    <a:pt x="72761" y="4116"/>
                  </a:lnTo>
                  <a:lnTo>
                    <a:pt x="89409" y="15340"/>
                  </a:lnTo>
                  <a:lnTo>
                    <a:pt x="100633" y="31988"/>
                  </a:lnTo>
                  <a:lnTo>
                    <a:pt x="104749" y="52374"/>
                  </a:lnTo>
                  <a:lnTo>
                    <a:pt x="100633" y="72762"/>
                  </a:lnTo>
                  <a:lnTo>
                    <a:pt x="89409" y="89410"/>
                  </a:lnTo>
                  <a:lnTo>
                    <a:pt x="72761" y="100634"/>
                  </a:lnTo>
                  <a:lnTo>
                    <a:pt x="52374" y="104749"/>
                  </a:lnTo>
                  <a:close/>
                </a:path>
                <a:path w="427354" h="104775">
                  <a:moveTo>
                    <a:pt x="374524" y="104749"/>
                  </a:moveTo>
                  <a:lnTo>
                    <a:pt x="354137" y="100634"/>
                  </a:lnTo>
                  <a:lnTo>
                    <a:pt x="337489" y="89410"/>
                  </a:lnTo>
                  <a:lnTo>
                    <a:pt x="326265" y="72762"/>
                  </a:lnTo>
                  <a:lnTo>
                    <a:pt x="322149" y="52374"/>
                  </a:lnTo>
                  <a:lnTo>
                    <a:pt x="326265" y="31988"/>
                  </a:lnTo>
                  <a:lnTo>
                    <a:pt x="337489" y="15340"/>
                  </a:lnTo>
                  <a:lnTo>
                    <a:pt x="354137" y="4116"/>
                  </a:lnTo>
                  <a:lnTo>
                    <a:pt x="374524" y="0"/>
                  </a:lnTo>
                  <a:lnTo>
                    <a:pt x="394910" y="4116"/>
                  </a:lnTo>
                  <a:lnTo>
                    <a:pt x="411558" y="15340"/>
                  </a:lnTo>
                  <a:lnTo>
                    <a:pt x="422783" y="31988"/>
                  </a:lnTo>
                  <a:lnTo>
                    <a:pt x="426899" y="52374"/>
                  </a:lnTo>
                  <a:lnTo>
                    <a:pt x="422783" y="72762"/>
                  </a:lnTo>
                  <a:lnTo>
                    <a:pt x="411558" y="89410"/>
                  </a:lnTo>
                  <a:lnTo>
                    <a:pt x="394910" y="100634"/>
                  </a:lnTo>
                  <a:lnTo>
                    <a:pt x="374524" y="10474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8026" y="2304297"/>
              <a:ext cx="114274" cy="114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76" y="2304297"/>
              <a:ext cx="114274" cy="1142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230274" y="722083"/>
                  </a:moveTo>
                  <a:lnTo>
                    <a:pt x="275689" y="750677"/>
                  </a:lnTo>
                  <a:lnTo>
                    <a:pt x="321095" y="774073"/>
                  </a:lnTo>
                  <a:lnTo>
                    <a:pt x="366492" y="792269"/>
                  </a:lnTo>
                  <a:lnTo>
                    <a:pt x="411881" y="805266"/>
                  </a:lnTo>
                  <a:lnTo>
                    <a:pt x="457261" y="813065"/>
                  </a:lnTo>
                  <a:lnTo>
                    <a:pt x="502633" y="815664"/>
                  </a:lnTo>
                  <a:lnTo>
                    <a:pt x="547996" y="813065"/>
                  </a:lnTo>
                  <a:lnTo>
                    <a:pt x="593349" y="805266"/>
                  </a:lnTo>
                  <a:lnTo>
                    <a:pt x="638694" y="792269"/>
                  </a:lnTo>
                  <a:lnTo>
                    <a:pt x="684029" y="774073"/>
                  </a:lnTo>
                  <a:lnTo>
                    <a:pt x="729356" y="750677"/>
                  </a:lnTo>
                  <a:lnTo>
                    <a:pt x="774673" y="722083"/>
                  </a:lnTo>
                </a:path>
                <a:path w="1005839" h="1005839">
                  <a:moveTo>
                    <a:pt x="0" y="502808"/>
                  </a:move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531073" y="1180147"/>
                  </a:moveTo>
                  <a:lnTo>
                    <a:pt x="737598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586598"/>
                  </a:lnTo>
                  <a:lnTo>
                    <a:pt x="4425591" y="837998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lnTo>
                    <a:pt x="737598" y="1005597"/>
                  </a:lnTo>
                  <a:lnTo>
                    <a:pt x="0" y="1005597"/>
                  </a:lnTo>
                  <a:lnTo>
                    <a:pt x="0" y="837998"/>
                  </a:lnTo>
                  <a:lnTo>
                    <a:pt x="0" y="586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3894517" y="1180147"/>
                  </a:moveTo>
                  <a:lnTo>
                    <a:pt x="2581594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3687992" y="1005597"/>
                  </a:lnTo>
                  <a:lnTo>
                    <a:pt x="3894517" y="1180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586598"/>
                  </a:lnTo>
                  <a:lnTo>
                    <a:pt x="0" y="837998"/>
                  </a:lnTo>
                  <a:lnTo>
                    <a:pt x="0" y="1005597"/>
                  </a:lnTo>
                  <a:lnTo>
                    <a:pt x="2581594" y="1005597"/>
                  </a:lnTo>
                  <a:lnTo>
                    <a:pt x="3894517" y="1180147"/>
                  </a:lnTo>
                  <a:lnTo>
                    <a:pt x="3687992" y="1005597"/>
                  </a:lnTo>
                  <a:lnTo>
                    <a:pt x="4425591" y="1005597"/>
                  </a:lnTo>
                  <a:lnTo>
                    <a:pt x="4425591" y="837998"/>
                  </a:lnTo>
                  <a:lnTo>
                    <a:pt x="4425591" y="586598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72207" y="1763954"/>
            <a:ext cx="3886517" cy="104676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1987233">
              <a:lnSpc>
                <a:spcPct val="100400"/>
              </a:lnSpc>
              <a:spcBef>
                <a:spcPts val="43"/>
              </a:spcBef>
            </a:pPr>
            <a:r>
              <a:rPr dirty="0"/>
              <a:t>Hi</a:t>
            </a:r>
            <a:r>
              <a:rPr spc="-28" dirty="0"/>
              <a:t> </a:t>
            </a:r>
            <a:r>
              <a:rPr dirty="0"/>
              <a:t>there!</a:t>
            </a:r>
            <a:r>
              <a:rPr spc="-28" dirty="0"/>
              <a:t> </a:t>
            </a:r>
            <a:r>
              <a:rPr dirty="0"/>
              <a:t>How</a:t>
            </a:r>
            <a:r>
              <a:rPr spc="-28" dirty="0"/>
              <a:t> </a:t>
            </a:r>
            <a:r>
              <a:rPr dirty="0"/>
              <a:t>can</a:t>
            </a:r>
            <a:r>
              <a:rPr spc="-28" dirty="0"/>
              <a:t> </a:t>
            </a:r>
            <a:r>
              <a:rPr dirty="0"/>
              <a:t>I</a:t>
            </a:r>
            <a:r>
              <a:rPr spc="-28" dirty="0"/>
              <a:t> </a:t>
            </a:r>
            <a:r>
              <a:rPr spc="-10" dirty="0"/>
              <a:t>help </a:t>
            </a:r>
            <a:r>
              <a:rPr dirty="0"/>
              <a:t>you</a:t>
            </a:r>
            <a:r>
              <a:rPr spc="-33" dirty="0"/>
              <a:t> </a:t>
            </a:r>
            <a:r>
              <a:rPr spc="-5" dirty="0"/>
              <a:t>today?</a:t>
            </a:r>
            <a:endParaRPr/>
          </a:p>
          <a:p>
            <a:pPr marL="1983740" marR="2540">
              <a:lnSpc>
                <a:spcPct val="100400"/>
              </a:lnSpc>
              <a:spcBef>
                <a:spcPts val="1410"/>
              </a:spcBef>
            </a:pPr>
            <a:r>
              <a:rPr dirty="0"/>
              <a:t>I</a:t>
            </a:r>
            <a:r>
              <a:rPr spc="-25" dirty="0"/>
              <a:t> </a:t>
            </a:r>
            <a:r>
              <a:rPr dirty="0"/>
              <a:t>need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return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pair</a:t>
            </a:r>
            <a:r>
              <a:rPr spc="-25" dirty="0"/>
              <a:t> </a:t>
            </a:r>
            <a:r>
              <a:rPr spc="-13" dirty="0"/>
              <a:t>of </a:t>
            </a:r>
            <a:r>
              <a:rPr dirty="0"/>
              <a:t>jeans</a:t>
            </a:r>
            <a:r>
              <a:rPr spc="-25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I</a:t>
            </a:r>
            <a:r>
              <a:rPr spc="-23" dirty="0"/>
              <a:t> </a:t>
            </a:r>
            <a:r>
              <a:rPr spc="-5" dirty="0"/>
              <a:t>purchased</a:t>
            </a:r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479339" y="2953050"/>
            <a:ext cx="2217738" cy="835660"/>
            <a:chOff x="4958677" y="5906100"/>
            <a:chExt cx="4435475" cy="1671320"/>
          </a:xfrm>
        </p:grpSpPr>
        <p:sp>
          <p:nvSpPr>
            <p:cNvPr id="19" name="object 19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531073" y="1661771"/>
                  </a:moveTo>
                  <a:lnTo>
                    <a:pt x="737598" y="1415997"/>
                  </a:lnTo>
                  <a:lnTo>
                    <a:pt x="0" y="14159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825998"/>
                  </a:lnTo>
                  <a:lnTo>
                    <a:pt x="4425591" y="1179997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lnTo>
                    <a:pt x="737598" y="1415997"/>
                  </a:lnTo>
                  <a:lnTo>
                    <a:pt x="0" y="1415997"/>
                  </a:lnTo>
                  <a:lnTo>
                    <a:pt x="0" y="1179997"/>
                  </a:lnTo>
                  <a:lnTo>
                    <a:pt x="0" y="825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72207" y="2974495"/>
            <a:ext cx="1842770" cy="65178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Of</a:t>
            </a:r>
            <a:r>
              <a:rPr spc="-30" dirty="0"/>
              <a:t> </a:t>
            </a:r>
            <a:r>
              <a:rPr dirty="0"/>
              <a:t>course,</a:t>
            </a:r>
            <a:r>
              <a:rPr spc="-28" dirty="0"/>
              <a:t> </a:t>
            </a:r>
            <a:r>
              <a:rPr dirty="0"/>
              <a:t>I’d</a:t>
            </a:r>
            <a:r>
              <a:rPr spc="-28" dirty="0"/>
              <a:t> </a:t>
            </a:r>
            <a:r>
              <a:rPr dirty="0"/>
              <a:t>be</a:t>
            </a:r>
            <a:r>
              <a:rPr spc="-28" dirty="0"/>
              <a:t> </a:t>
            </a:r>
            <a:r>
              <a:rPr spc="-5" dirty="0"/>
              <a:t>happy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dirty="0"/>
              <a:t>you.</a:t>
            </a:r>
            <a:r>
              <a:rPr spc="-33" dirty="0"/>
              <a:t> </a:t>
            </a:r>
            <a:r>
              <a:rPr dirty="0"/>
              <a:t>When</a:t>
            </a:r>
            <a:r>
              <a:rPr spc="-35" dirty="0"/>
              <a:t> </a:t>
            </a:r>
            <a:r>
              <a:rPr spc="-13" dirty="0"/>
              <a:t>did </a:t>
            </a:r>
            <a:r>
              <a:rPr dirty="0"/>
              <a:t>you</a:t>
            </a:r>
            <a:r>
              <a:rPr spc="-30" dirty="0"/>
              <a:t> </a:t>
            </a:r>
            <a:r>
              <a:rPr dirty="0"/>
              <a:t>buy</a:t>
            </a:r>
            <a:r>
              <a:rPr spc="-28" dirty="0"/>
              <a:t> </a:t>
            </a:r>
            <a:r>
              <a:rPr dirty="0"/>
              <a:t>your</a:t>
            </a:r>
            <a:r>
              <a:rPr spc="-30" dirty="0"/>
              <a:t> </a:t>
            </a:r>
            <a:r>
              <a:rPr spc="-5" dirty="0"/>
              <a:t>item?</a:t>
            </a:r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479339" y="2347701"/>
            <a:ext cx="4201795" cy="1889125"/>
            <a:chOff x="4958677" y="4695402"/>
            <a:chExt cx="8403590" cy="3778250"/>
          </a:xfrm>
        </p:grpSpPr>
        <p:sp>
          <p:nvSpPr>
            <p:cNvPr id="23" name="object 23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3894517" y="932273"/>
                  </a:moveTo>
                  <a:lnTo>
                    <a:pt x="2581594" y="794398"/>
                  </a:lnTo>
                  <a:lnTo>
                    <a:pt x="0" y="794398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794398"/>
                  </a:lnTo>
                  <a:lnTo>
                    <a:pt x="3687992" y="794398"/>
                  </a:lnTo>
                  <a:lnTo>
                    <a:pt x="3894517" y="932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463399"/>
                  </a:lnTo>
                  <a:lnTo>
                    <a:pt x="0" y="661998"/>
                  </a:lnTo>
                  <a:lnTo>
                    <a:pt x="0" y="794398"/>
                  </a:lnTo>
                  <a:lnTo>
                    <a:pt x="2581594" y="794398"/>
                  </a:lnTo>
                  <a:lnTo>
                    <a:pt x="3894517" y="932273"/>
                  </a:lnTo>
                  <a:lnTo>
                    <a:pt x="3687992" y="794398"/>
                  </a:lnTo>
                  <a:lnTo>
                    <a:pt x="4425591" y="794398"/>
                  </a:lnTo>
                  <a:lnTo>
                    <a:pt x="4425591" y="661998"/>
                  </a:lnTo>
                  <a:lnTo>
                    <a:pt x="4425591" y="463399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094989" y="4836590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1"/>
                  </a:lnTo>
                  <a:lnTo>
                    <a:pt x="6971" y="40643"/>
                  </a:lnTo>
                  <a:lnTo>
                    <a:pt x="1869" y="33070"/>
                  </a:lnTo>
                  <a:lnTo>
                    <a:pt x="0" y="23799"/>
                  </a:lnTo>
                  <a:lnTo>
                    <a:pt x="1869" y="14533"/>
                  </a:lnTo>
                  <a:lnTo>
                    <a:pt x="6971" y="6968"/>
                  </a:lnTo>
                  <a:lnTo>
                    <a:pt x="14544" y="1869"/>
                  </a:lnTo>
                  <a:lnTo>
                    <a:pt x="23824" y="0"/>
                  </a:lnTo>
                  <a:lnTo>
                    <a:pt x="33091" y="1869"/>
                  </a:lnTo>
                  <a:lnTo>
                    <a:pt x="40656" y="6968"/>
                  </a:lnTo>
                  <a:lnTo>
                    <a:pt x="45755" y="14533"/>
                  </a:lnTo>
                  <a:lnTo>
                    <a:pt x="47624" y="23799"/>
                  </a:lnTo>
                  <a:lnTo>
                    <a:pt x="45755" y="33070"/>
                  </a:lnTo>
                  <a:lnTo>
                    <a:pt x="40656" y="40643"/>
                  </a:lnTo>
                  <a:lnTo>
                    <a:pt x="33091" y="45751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1"/>
                  </a:lnTo>
                  <a:lnTo>
                    <a:pt x="153443" y="40643"/>
                  </a:lnTo>
                  <a:lnTo>
                    <a:pt x="148344" y="33070"/>
                  </a:lnTo>
                  <a:lnTo>
                    <a:pt x="146474" y="23799"/>
                  </a:lnTo>
                  <a:lnTo>
                    <a:pt x="148344" y="14533"/>
                  </a:lnTo>
                  <a:lnTo>
                    <a:pt x="153443" y="6968"/>
                  </a:lnTo>
                  <a:lnTo>
                    <a:pt x="161008" y="1869"/>
                  </a:lnTo>
                  <a:lnTo>
                    <a:pt x="170274" y="0"/>
                  </a:lnTo>
                  <a:lnTo>
                    <a:pt x="179555" y="1869"/>
                  </a:lnTo>
                  <a:lnTo>
                    <a:pt x="187127" y="6968"/>
                  </a:lnTo>
                  <a:lnTo>
                    <a:pt x="192229" y="14533"/>
                  </a:lnTo>
                  <a:lnTo>
                    <a:pt x="194099" y="23799"/>
                  </a:lnTo>
                  <a:lnTo>
                    <a:pt x="192229" y="33070"/>
                  </a:lnTo>
                  <a:lnTo>
                    <a:pt x="187127" y="40643"/>
                  </a:lnTo>
                  <a:lnTo>
                    <a:pt x="179555" y="45751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8"/>
                  </a:lnTo>
                  <a:lnTo>
                    <a:pt x="138521" y="143393"/>
                  </a:lnTo>
                  <a:lnTo>
                    <a:pt x="146093" y="138294"/>
                  </a:lnTo>
                  <a:lnTo>
                    <a:pt x="155374" y="136424"/>
                  </a:lnTo>
                  <a:lnTo>
                    <a:pt x="164641" y="138294"/>
                  </a:lnTo>
                  <a:lnTo>
                    <a:pt x="172205" y="143393"/>
                  </a:lnTo>
                  <a:lnTo>
                    <a:pt x="177305" y="150958"/>
                  </a:lnTo>
                  <a:lnTo>
                    <a:pt x="179174" y="160224"/>
                  </a:lnTo>
                  <a:lnTo>
                    <a:pt x="177305" y="169494"/>
                  </a:lnTo>
                  <a:lnTo>
                    <a:pt x="172205" y="177068"/>
                  </a:lnTo>
                  <a:lnTo>
                    <a:pt x="164641" y="182176"/>
                  </a:lnTo>
                  <a:lnTo>
                    <a:pt x="155374" y="184049"/>
                  </a:lnTo>
                  <a:lnTo>
                    <a:pt x="146093" y="182176"/>
                  </a:lnTo>
                  <a:lnTo>
                    <a:pt x="138521" y="177068"/>
                  </a:lnTo>
                  <a:lnTo>
                    <a:pt x="133419" y="169494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8"/>
                  </a:lnTo>
                  <a:lnTo>
                    <a:pt x="284993" y="143393"/>
                  </a:lnTo>
                  <a:lnTo>
                    <a:pt x="292558" y="138294"/>
                  </a:lnTo>
                  <a:lnTo>
                    <a:pt x="301824" y="136424"/>
                  </a:lnTo>
                  <a:lnTo>
                    <a:pt x="311105" y="138294"/>
                  </a:lnTo>
                  <a:lnTo>
                    <a:pt x="318677" y="143393"/>
                  </a:lnTo>
                  <a:lnTo>
                    <a:pt x="323779" y="150958"/>
                  </a:lnTo>
                  <a:lnTo>
                    <a:pt x="325649" y="160224"/>
                  </a:lnTo>
                  <a:lnTo>
                    <a:pt x="323779" y="169494"/>
                  </a:lnTo>
                  <a:lnTo>
                    <a:pt x="318677" y="177068"/>
                  </a:lnTo>
                  <a:lnTo>
                    <a:pt x="311105" y="182176"/>
                  </a:lnTo>
                  <a:lnTo>
                    <a:pt x="301824" y="184049"/>
                  </a:lnTo>
                  <a:lnTo>
                    <a:pt x="292558" y="182176"/>
                  </a:lnTo>
                  <a:lnTo>
                    <a:pt x="284993" y="177068"/>
                  </a:lnTo>
                  <a:lnTo>
                    <a:pt x="279893" y="169494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99"/>
                  </a:moveTo>
                  <a:lnTo>
                    <a:pt x="145991" y="351934"/>
                  </a:lnTo>
                  <a:lnTo>
                    <a:pt x="187267" y="366115"/>
                  </a:lnTo>
                  <a:lnTo>
                    <a:pt x="228527" y="370843"/>
                  </a:lnTo>
                  <a:lnTo>
                    <a:pt x="269773" y="366115"/>
                  </a:lnTo>
                  <a:lnTo>
                    <a:pt x="311005" y="351934"/>
                  </a:lnTo>
                  <a:lnTo>
                    <a:pt x="352224" y="328299"/>
                  </a:lnTo>
                </a:path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094989" y="7743034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5"/>
                  </a:lnTo>
                  <a:lnTo>
                    <a:pt x="6971" y="40656"/>
                  </a:lnTo>
                  <a:lnTo>
                    <a:pt x="1869" y="33091"/>
                  </a:lnTo>
                  <a:lnTo>
                    <a:pt x="0" y="23824"/>
                  </a:lnTo>
                  <a:lnTo>
                    <a:pt x="1869" y="14554"/>
                  </a:lnTo>
                  <a:lnTo>
                    <a:pt x="6971" y="6981"/>
                  </a:lnTo>
                  <a:lnTo>
                    <a:pt x="14544" y="1873"/>
                  </a:lnTo>
                  <a:lnTo>
                    <a:pt x="23824" y="0"/>
                  </a:lnTo>
                  <a:lnTo>
                    <a:pt x="33091" y="1873"/>
                  </a:lnTo>
                  <a:lnTo>
                    <a:pt x="40656" y="6981"/>
                  </a:lnTo>
                  <a:lnTo>
                    <a:pt x="45755" y="14554"/>
                  </a:lnTo>
                  <a:lnTo>
                    <a:pt x="47624" y="23824"/>
                  </a:lnTo>
                  <a:lnTo>
                    <a:pt x="45755" y="33091"/>
                  </a:lnTo>
                  <a:lnTo>
                    <a:pt x="40656" y="40656"/>
                  </a:lnTo>
                  <a:lnTo>
                    <a:pt x="33091" y="45755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5"/>
                  </a:lnTo>
                  <a:lnTo>
                    <a:pt x="153443" y="40656"/>
                  </a:lnTo>
                  <a:lnTo>
                    <a:pt x="148344" y="33091"/>
                  </a:lnTo>
                  <a:lnTo>
                    <a:pt x="146474" y="23824"/>
                  </a:lnTo>
                  <a:lnTo>
                    <a:pt x="148344" y="14554"/>
                  </a:lnTo>
                  <a:lnTo>
                    <a:pt x="153443" y="6981"/>
                  </a:lnTo>
                  <a:lnTo>
                    <a:pt x="161008" y="1873"/>
                  </a:lnTo>
                  <a:lnTo>
                    <a:pt x="170274" y="0"/>
                  </a:lnTo>
                  <a:lnTo>
                    <a:pt x="179555" y="1873"/>
                  </a:lnTo>
                  <a:lnTo>
                    <a:pt x="187127" y="6981"/>
                  </a:lnTo>
                  <a:lnTo>
                    <a:pt x="192229" y="14554"/>
                  </a:lnTo>
                  <a:lnTo>
                    <a:pt x="194099" y="23824"/>
                  </a:lnTo>
                  <a:lnTo>
                    <a:pt x="192229" y="33091"/>
                  </a:lnTo>
                  <a:lnTo>
                    <a:pt x="187127" y="40656"/>
                  </a:lnTo>
                  <a:lnTo>
                    <a:pt x="179555" y="45755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4"/>
                  </a:lnTo>
                  <a:lnTo>
                    <a:pt x="138521" y="143380"/>
                  </a:lnTo>
                  <a:lnTo>
                    <a:pt x="146093" y="138273"/>
                  </a:lnTo>
                  <a:lnTo>
                    <a:pt x="155374" y="136399"/>
                  </a:lnTo>
                  <a:lnTo>
                    <a:pt x="164641" y="138273"/>
                  </a:lnTo>
                  <a:lnTo>
                    <a:pt x="172205" y="143380"/>
                  </a:lnTo>
                  <a:lnTo>
                    <a:pt x="177305" y="150954"/>
                  </a:lnTo>
                  <a:lnTo>
                    <a:pt x="179174" y="160224"/>
                  </a:lnTo>
                  <a:lnTo>
                    <a:pt x="177305" y="169491"/>
                  </a:lnTo>
                  <a:lnTo>
                    <a:pt x="172205" y="177055"/>
                  </a:lnTo>
                  <a:lnTo>
                    <a:pt x="164641" y="182155"/>
                  </a:lnTo>
                  <a:lnTo>
                    <a:pt x="155374" y="184024"/>
                  </a:lnTo>
                  <a:lnTo>
                    <a:pt x="146093" y="182155"/>
                  </a:lnTo>
                  <a:lnTo>
                    <a:pt x="138521" y="177055"/>
                  </a:lnTo>
                  <a:lnTo>
                    <a:pt x="133419" y="169491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4"/>
                  </a:lnTo>
                  <a:lnTo>
                    <a:pt x="284993" y="143380"/>
                  </a:lnTo>
                  <a:lnTo>
                    <a:pt x="292558" y="138273"/>
                  </a:lnTo>
                  <a:lnTo>
                    <a:pt x="301824" y="136399"/>
                  </a:lnTo>
                  <a:lnTo>
                    <a:pt x="311105" y="138273"/>
                  </a:lnTo>
                  <a:lnTo>
                    <a:pt x="318677" y="143380"/>
                  </a:lnTo>
                  <a:lnTo>
                    <a:pt x="323779" y="150954"/>
                  </a:lnTo>
                  <a:lnTo>
                    <a:pt x="325649" y="160224"/>
                  </a:lnTo>
                  <a:lnTo>
                    <a:pt x="323779" y="169491"/>
                  </a:lnTo>
                  <a:lnTo>
                    <a:pt x="318677" y="177055"/>
                  </a:lnTo>
                  <a:lnTo>
                    <a:pt x="311105" y="182155"/>
                  </a:lnTo>
                  <a:lnTo>
                    <a:pt x="301824" y="184024"/>
                  </a:lnTo>
                  <a:lnTo>
                    <a:pt x="292558" y="182155"/>
                  </a:lnTo>
                  <a:lnTo>
                    <a:pt x="284993" y="177055"/>
                  </a:lnTo>
                  <a:lnTo>
                    <a:pt x="279893" y="169491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74"/>
                  </a:moveTo>
                  <a:lnTo>
                    <a:pt x="145991" y="351909"/>
                  </a:lnTo>
                  <a:lnTo>
                    <a:pt x="187267" y="366090"/>
                  </a:lnTo>
                  <a:lnTo>
                    <a:pt x="228527" y="370818"/>
                  </a:lnTo>
                  <a:lnTo>
                    <a:pt x="269773" y="366090"/>
                  </a:lnTo>
                  <a:lnTo>
                    <a:pt x="311005" y="351909"/>
                  </a:lnTo>
                  <a:lnTo>
                    <a:pt x="352224" y="328274"/>
                  </a:lnTo>
                </a:path>
                <a:path w="457200" h="457200">
                  <a:moveTo>
                    <a:pt x="0" y="228599"/>
                  </a:move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99874" y="594426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54" y="66956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99874" y="594426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49" y="66949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91074" y="2965808"/>
            <a:ext cx="115252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6447556" y="4261335"/>
            <a:ext cx="233363" cy="233363"/>
            <a:chOff x="12895111" y="8522670"/>
            <a:chExt cx="466725" cy="466725"/>
          </a:xfrm>
        </p:grpSpPr>
        <p:sp>
          <p:nvSpPr>
            <p:cNvPr id="35" name="object 35"/>
            <p:cNvSpPr/>
            <p:nvPr/>
          </p:nvSpPr>
          <p:spPr>
            <a:xfrm>
              <a:off x="12899874" y="852743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54" y="66956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899873" y="85274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49" y="66949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556227" y="3846159"/>
            <a:ext cx="2050098" cy="6424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10" dirty="0"/>
              <a:t>Two</a:t>
            </a:r>
            <a:r>
              <a:rPr spc="-63" dirty="0"/>
              <a:t> </a:t>
            </a:r>
            <a:r>
              <a:rPr dirty="0"/>
              <a:t>weeks</a:t>
            </a:r>
            <a:r>
              <a:rPr spc="-63" dirty="0"/>
              <a:t> </a:t>
            </a:r>
            <a:r>
              <a:rPr spc="-10" dirty="0"/>
              <a:t>ago.</a:t>
            </a:r>
            <a:endParaRPr/>
          </a:p>
          <a:p>
            <a:pPr marR="2540" algn="r">
              <a:spcBef>
                <a:spcPts val="1558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GenAI</a:t>
            </a:r>
            <a:r>
              <a:rPr spc="-140" dirty="0"/>
              <a:t> </a:t>
            </a:r>
            <a:r>
              <a:rPr dirty="0"/>
              <a:t>project</a:t>
            </a:r>
            <a:r>
              <a:rPr spc="-138" dirty="0"/>
              <a:t> </a:t>
            </a:r>
            <a:r>
              <a:rPr spc="-5" dirty="0"/>
              <a:t>lifecycle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2998" y="1569484"/>
            <a:ext cx="1014730" cy="1395254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835"/>
              </a:spcBef>
            </a:pPr>
            <a:endParaRPr>
              <a:latin typeface="Times New Roman"/>
              <a:cs typeface="Times New Roman"/>
            </a:endParaRPr>
          </a:p>
          <a:p>
            <a:pPr marL="90170" marR="106998">
              <a:lnSpc>
                <a:spcPct val="100400"/>
              </a:lnSpc>
            </a:pPr>
            <a:r>
              <a:rPr spc="-18" dirty="0">
                <a:solidFill>
                  <a:srgbClr val="757575"/>
                </a:solidFill>
                <a:latin typeface="Lato"/>
                <a:cs typeface="Lato"/>
              </a:rPr>
              <a:t>Define</a:t>
            </a:r>
            <a:r>
              <a:rPr spc="-7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13" dirty="0">
                <a:solidFill>
                  <a:srgbClr val="757575"/>
                </a:solidFill>
                <a:latin typeface="Lato"/>
                <a:cs typeface="Lato"/>
              </a:rPr>
              <a:t>the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problem</a:t>
            </a:r>
            <a:endParaRPr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56112" y="1282504"/>
            <a:ext cx="2424430" cy="244475"/>
            <a:chOff x="6712223" y="2565007"/>
            <a:chExt cx="4848860" cy="488950"/>
          </a:xfrm>
        </p:grpSpPr>
        <p:sp>
          <p:nvSpPr>
            <p:cNvPr id="5" name="object 5"/>
            <p:cNvSpPr/>
            <p:nvPr/>
          </p:nvSpPr>
          <p:spPr>
            <a:xfrm>
              <a:off x="6716986" y="2569769"/>
              <a:ext cx="4839335" cy="479425"/>
            </a:xfrm>
            <a:custGeom>
              <a:avLst/>
              <a:gdLst/>
              <a:ahLst/>
              <a:cxnLst/>
              <a:rect l="l" t="t" r="r" b="b"/>
              <a:pathLst>
                <a:path w="4839334" h="479425">
                  <a:moveTo>
                    <a:pt x="4599590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4599590" y="0"/>
                  </a:lnTo>
                  <a:lnTo>
                    <a:pt x="4838990" y="239399"/>
                  </a:lnTo>
                  <a:lnTo>
                    <a:pt x="4599590" y="478799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6716986" y="2569769"/>
              <a:ext cx="4839335" cy="479425"/>
            </a:xfrm>
            <a:custGeom>
              <a:avLst/>
              <a:gdLst/>
              <a:ahLst/>
              <a:cxnLst/>
              <a:rect l="l" t="t" r="r" b="b"/>
              <a:pathLst>
                <a:path w="4839334" h="479425">
                  <a:moveTo>
                    <a:pt x="0" y="0"/>
                  </a:moveTo>
                  <a:lnTo>
                    <a:pt x="4599590" y="0"/>
                  </a:lnTo>
                  <a:lnTo>
                    <a:pt x="4838990" y="239399"/>
                  </a:lnTo>
                  <a:lnTo>
                    <a:pt x="4599590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01993" y="1283969"/>
            <a:ext cx="173291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Adapt</a:t>
            </a:r>
            <a:r>
              <a:rPr spc="-8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and</a:t>
            </a:r>
            <a:r>
              <a:rPr spc="-8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align</a:t>
            </a:r>
            <a:r>
              <a:rPr spc="-8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model</a:t>
            </a:r>
            <a:endParaRPr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75607" y="1279029"/>
            <a:ext cx="2347913" cy="244475"/>
            <a:chOff x="11551214" y="2558057"/>
            <a:chExt cx="4695825" cy="488950"/>
          </a:xfrm>
        </p:grpSpPr>
        <p:sp>
          <p:nvSpPr>
            <p:cNvPr id="9" name="object 9"/>
            <p:cNvSpPr/>
            <p:nvPr/>
          </p:nvSpPr>
          <p:spPr>
            <a:xfrm>
              <a:off x="11555976" y="2562819"/>
              <a:ext cx="4686300" cy="479425"/>
            </a:xfrm>
            <a:custGeom>
              <a:avLst/>
              <a:gdLst/>
              <a:ahLst/>
              <a:cxnLst/>
              <a:rect l="l" t="t" r="r" b="b"/>
              <a:pathLst>
                <a:path w="4686300" h="479425">
                  <a:moveTo>
                    <a:pt x="4446591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4446591" y="0"/>
                  </a:lnTo>
                  <a:lnTo>
                    <a:pt x="4685990" y="239399"/>
                  </a:lnTo>
                  <a:lnTo>
                    <a:pt x="4446591" y="4787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55976" y="2562819"/>
              <a:ext cx="4686300" cy="479425"/>
            </a:xfrm>
            <a:custGeom>
              <a:avLst/>
              <a:gdLst/>
              <a:ahLst/>
              <a:cxnLst/>
              <a:rect l="l" t="t" r="r" b="b"/>
              <a:pathLst>
                <a:path w="4686300" h="479425">
                  <a:moveTo>
                    <a:pt x="0" y="0"/>
                  </a:moveTo>
                  <a:lnTo>
                    <a:pt x="4446591" y="0"/>
                  </a:lnTo>
                  <a:lnTo>
                    <a:pt x="4685990" y="239399"/>
                  </a:lnTo>
                  <a:lnTo>
                    <a:pt x="4446591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49271" y="1280492"/>
            <a:ext cx="180086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Application</a:t>
            </a:r>
            <a:r>
              <a:rPr spc="-9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integration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8496" y="1569484"/>
            <a:ext cx="1078548" cy="1395254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835"/>
              </a:spcBef>
            </a:pPr>
            <a:endParaRPr>
              <a:latin typeface="Times New Roman"/>
              <a:cs typeface="Times New Roman"/>
            </a:endParaRPr>
          </a:p>
          <a:p>
            <a:pPr marL="90170" marR="395288">
              <a:lnSpc>
                <a:spcPct val="100400"/>
              </a:lnSpc>
            </a:pPr>
            <a:r>
              <a:rPr spc="-10" dirty="0">
                <a:solidFill>
                  <a:srgbClr val="757575"/>
                </a:solidFill>
                <a:latin typeface="Lato"/>
                <a:cs typeface="Lato"/>
              </a:rPr>
              <a:t>Choose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model</a:t>
            </a:r>
            <a:endParaRPr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56137" y="1567103"/>
            <a:ext cx="1160145" cy="640398"/>
            <a:chOff x="6712274" y="3134206"/>
            <a:chExt cx="2320290" cy="1280795"/>
          </a:xfrm>
        </p:grpSpPr>
        <p:sp>
          <p:nvSpPr>
            <p:cNvPr id="14" name="object 14"/>
            <p:cNvSpPr/>
            <p:nvPr/>
          </p:nvSpPr>
          <p:spPr>
            <a:xfrm>
              <a:off x="6717036" y="3138968"/>
              <a:ext cx="2310765" cy="1271270"/>
            </a:xfrm>
            <a:custGeom>
              <a:avLst/>
              <a:gdLst/>
              <a:ahLst/>
              <a:cxnLst/>
              <a:rect l="l" t="t" r="r" b="b"/>
              <a:pathLst>
                <a:path w="2310765" h="1271270">
                  <a:moveTo>
                    <a:pt x="2310595" y="1270797"/>
                  </a:moveTo>
                  <a:lnTo>
                    <a:pt x="0" y="1270797"/>
                  </a:lnTo>
                  <a:lnTo>
                    <a:pt x="0" y="0"/>
                  </a:lnTo>
                  <a:lnTo>
                    <a:pt x="2310595" y="0"/>
                  </a:lnTo>
                  <a:lnTo>
                    <a:pt x="2310595" y="1270797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17036" y="3138968"/>
              <a:ext cx="2310765" cy="1271270"/>
            </a:xfrm>
            <a:custGeom>
              <a:avLst/>
              <a:gdLst/>
              <a:ahLst/>
              <a:cxnLst/>
              <a:rect l="l" t="t" r="r" b="b"/>
              <a:pathLst>
                <a:path w="2310765" h="1271270">
                  <a:moveTo>
                    <a:pt x="0" y="0"/>
                  </a:moveTo>
                  <a:lnTo>
                    <a:pt x="2310595" y="0"/>
                  </a:lnTo>
                  <a:lnTo>
                    <a:pt x="2310595" y="1270797"/>
                  </a:lnTo>
                  <a:lnTo>
                    <a:pt x="0" y="12707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60900" y="1659409"/>
            <a:ext cx="1153160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87948" marR="140335">
              <a:lnSpc>
                <a:spcPct val="100400"/>
              </a:lnSpc>
              <a:spcBef>
                <a:spcPts val="43"/>
              </a:spcBef>
            </a:pPr>
            <a:r>
              <a:rPr spc="-5" dirty="0">
                <a:latin typeface="Lato"/>
                <a:cs typeface="Lato"/>
              </a:rPr>
              <a:t>Prompt engineering</a:t>
            </a:r>
            <a:endParaRPr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77988" y="1569484"/>
            <a:ext cx="1078548" cy="1610697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758"/>
              </a:spcBef>
            </a:pPr>
            <a:endParaRPr>
              <a:latin typeface="Times New Roman"/>
              <a:cs typeface="Times New Roman"/>
            </a:endParaRPr>
          </a:p>
          <a:p>
            <a:pPr marL="90488" marR="137478">
              <a:lnSpc>
                <a:spcPct val="100400"/>
              </a:lnSpc>
            </a:pP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Optimize </a:t>
            </a: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and</a:t>
            </a:r>
            <a:r>
              <a:rPr spc="-9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deploy </a:t>
            </a: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model</a:t>
            </a:r>
            <a:r>
              <a:rPr spc="-9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13" dirty="0">
                <a:solidFill>
                  <a:srgbClr val="757575"/>
                </a:solidFill>
                <a:latin typeface="Lato"/>
                <a:cs typeface="Lato"/>
              </a:rPr>
              <a:t>for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inference</a:t>
            </a:r>
            <a:endParaRPr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24836" y="1569484"/>
            <a:ext cx="1078548" cy="1700466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523"/>
              </a:spcBef>
            </a:pPr>
            <a:endParaRPr>
              <a:latin typeface="Times New Roman"/>
              <a:cs typeface="Times New Roman"/>
            </a:endParaRPr>
          </a:p>
          <a:p>
            <a:pPr marL="90488" marR="46673">
              <a:lnSpc>
                <a:spcPct val="100400"/>
              </a:lnSpc>
              <a:spcBef>
                <a:spcPts val="3"/>
              </a:spcBef>
            </a:pP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Augment </a:t>
            </a: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model</a:t>
            </a:r>
            <a:r>
              <a:rPr spc="-9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13" dirty="0">
                <a:solidFill>
                  <a:srgbClr val="757575"/>
                </a:solidFill>
                <a:latin typeface="Lato"/>
                <a:cs typeface="Lato"/>
              </a:rPr>
              <a:t>and </a:t>
            </a: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build</a:t>
            </a:r>
            <a:r>
              <a:rPr spc="-6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10" dirty="0">
                <a:solidFill>
                  <a:srgbClr val="757575"/>
                </a:solidFill>
                <a:latin typeface="Lato"/>
                <a:cs typeface="Lato"/>
              </a:rPr>
              <a:t>LLM-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powered applications</a:t>
            </a:r>
            <a:endParaRPr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5512" y="2253327"/>
            <a:ext cx="1160145" cy="743903"/>
            <a:chOff x="6711023" y="4506653"/>
            <a:chExt cx="2320290" cy="1487805"/>
          </a:xfrm>
        </p:grpSpPr>
        <p:sp>
          <p:nvSpPr>
            <p:cNvPr id="20" name="object 20"/>
            <p:cNvSpPr/>
            <p:nvPr/>
          </p:nvSpPr>
          <p:spPr>
            <a:xfrm>
              <a:off x="6715786" y="4511416"/>
              <a:ext cx="2310765" cy="1478280"/>
            </a:xfrm>
            <a:custGeom>
              <a:avLst/>
              <a:gdLst/>
              <a:ahLst/>
              <a:cxnLst/>
              <a:rect l="l" t="t" r="r" b="b"/>
              <a:pathLst>
                <a:path w="2310765" h="1478279">
                  <a:moveTo>
                    <a:pt x="2310595" y="1477797"/>
                  </a:moveTo>
                  <a:lnTo>
                    <a:pt x="0" y="1477797"/>
                  </a:lnTo>
                  <a:lnTo>
                    <a:pt x="0" y="0"/>
                  </a:lnTo>
                  <a:lnTo>
                    <a:pt x="2310595" y="0"/>
                  </a:lnTo>
                  <a:lnTo>
                    <a:pt x="2310595" y="1477797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715786" y="4511416"/>
              <a:ext cx="2310765" cy="1478280"/>
            </a:xfrm>
            <a:custGeom>
              <a:avLst/>
              <a:gdLst/>
              <a:ahLst/>
              <a:cxnLst/>
              <a:rect l="l" t="t" r="r" b="b"/>
              <a:pathLst>
                <a:path w="2310765" h="1478279">
                  <a:moveTo>
                    <a:pt x="0" y="0"/>
                  </a:moveTo>
                  <a:lnTo>
                    <a:pt x="2310595" y="0"/>
                  </a:lnTo>
                  <a:lnTo>
                    <a:pt x="2310595" y="1477797"/>
                  </a:lnTo>
                  <a:lnTo>
                    <a:pt x="0" y="14777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360274" y="2504537"/>
            <a:ext cx="115316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57881" y="3049081"/>
            <a:ext cx="1155383" cy="813118"/>
          </a:xfrm>
          <a:custGeom>
            <a:avLst/>
            <a:gdLst/>
            <a:ahLst/>
            <a:cxnLst/>
            <a:rect l="l" t="t" r="r" b="b"/>
            <a:pathLst>
              <a:path w="2310765" h="1626234">
                <a:moveTo>
                  <a:pt x="0" y="0"/>
                </a:moveTo>
                <a:lnTo>
                  <a:pt x="2310595" y="0"/>
                </a:lnTo>
                <a:lnTo>
                  <a:pt x="2310595" y="1625996"/>
                </a:lnTo>
                <a:lnTo>
                  <a:pt x="0" y="16259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4" name="object 24"/>
          <p:cNvSpPr txBox="1"/>
          <p:nvPr/>
        </p:nvSpPr>
        <p:spPr>
          <a:xfrm>
            <a:off x="3360262" y="3057594"/>
            <a:ext cx="1159828" cy="715581"/>
          </a:xfrm>
          <a:prstGeom prst="rect">
            <a:avLst/>
          </a:prstGeom>
          <a:solidFill>
            <a:srgbClr val="F9CA9C"/>
          </a:solidFill>
        </p:spPr>
        <p:txBody>
          <a:bodyPr vert="horz" wrap="square" lIns="0" tIns="68580" rIns="0" bIns="0" rtlCol="0">
            <a:spAutoFit/>
          </a:bodyPr>
          <a:lstStyle/>
          <a:p>
            <a:pPr marL="87948" marR="284798">
              <a:lnSpc>
                <a:spcPct val="100400"/>
              </a:lnSpc>
              <a:spcBef>
                <a:spcPts val="540"/>
              </a:spcBef>
            </a:pPr>
            <a:r>
              <a:rPr dirty="0">
                <a:latin typeface="Lato"/>
                <a:cs typeface="Lato"/>
              </a:rPr>
              <a:t>Align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with human </a:t>
            </a:r>
            <a:r>
              <a:rPr spc="-5" dirty="0">
                <a:latin typeface="Lato"/>
                <a:cs typeface="Lato"/>
              </a:rPr>
              <a:t>feedback</a:t>
            </a:r>
            <a:endParaRPr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78260" y="1567103"/>
            <a:ext cx="1083310" cy="2297430"/>
            <a:chOff x="9156519" y="3134206"/>
            <a:chExt cx="2166620" cy="4594860"/>
          </a:xfrm>
        </p:grpSpPr>
        <p:sp>
          <p:nvSpPr>
            <p:cNvPr id="26" name="object 26"/>
            <p:cNvSpPr/>
            <p:nvPr/>
          </p:nvSpPr>
          <p:spPr>
            <a:xfrm>
              <a:off x="9161281" y="3138968"/>
              <a:ext cx="2157095" cy="4585335"/>
            </a:xfrm>
            <a:custGeom>
              <a:avLst/>
              <a:gdLst/>
              <a:ahLst/>
              <a:cxnLst/>
              <a:rect l="l" t="t" r="r" b="b"/>
              <a:pathLst>
                <a:path w="2157095" h="4585334">
                  <a:moveTo>
                    <a:pt x="2156995" y="4585190"/>
                  </a:moveTo>
                  <a:lnTo>
                    <a:pt x="0" y="4585190"/>
                  </a:lnTo>
                  <a:lnTo>
                    <a:pt x="0" y="0"/>
                  </a:lnTo>
                  <a:lnTo>
                    <a:pt x="2156995" y="0"/>
                  </a:lnTo>
                  <a:lnTo>
                    <a:pt x="2156995" y="4585190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161281" y="3138968"/>
              <a:ext cx="2157095" cy="4585335"/>
            </a:xfrm>
            <a:custGeom>
              <a:avLst/>
              <a:gdLst/>
              <a:ahLst/>
              <a:cxnLst/>
              <a:rect l="l" t="t" r="r" b="b"/>
              <a:pathLst>
                <a:path w="2157095" h="4585334">
                  <a:moveTo>
                    <a:pt x="0" y="0"/>
                  </a:moveTo>
                  <a:lnTo>
                    <a:pt x="2156995" y="0"/>
                  </a:lnTo>
                  <a:lnTo>
                    <a:pt x="2156995" y="4585190"/>
                  </a:lnTo>
                  <a:lnTo>
                    <a:pt x="0" y="45851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664777" y="2595164"/>
            <a:ext cx="69119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Evaluate</a:t>
            </a:r>
            <a:endParaRPr>
              <a:latin typeface="Lato"/>
              <a:cs typeface="La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20617" y="1279029"/>
            <a:ext cx="1140460" cy="244475"/>
            <a:chOff x="2041233" y="2558057"/>
            <a:chExt cx="2280920" cy="488950"/>
          </a:xfrm>
        </p:grpSpPr>
        <p:sp>
          <p:nvSpPr>
            <p:cNvPr id="30" name="object 30"/>
            <p:cNvSpPr/>
            <p:nvPr/>
          </p:nvSpPr>
          <p:spPr>
            <a:xfrm>
              <a:off x="2045995" y="2562819"/>
              <a:ext cx="2271395" cy="479425"/>
            </a:xfrm>
            <a:custGeom>
              <a:avLst/>
              <a:gdLst/>
              <a:ahLst/>
              <a:cxnLst/>
              <a:rect l="l" t="t" r="r" b="b"/>
              <a:pathLst>
                <a:path w="2271395" h="479425">
                  <a:moveTo>
                    <a:pt x="2031595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2031595" y="0"/>
                  </a:lnTo>
                  <a:lnTo>
                    <a:pt x="2270995" y="239399"/>
                  </a:lnTo>
                  <a:lnTo>
                    <a:pt x="2031595" y="4787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045995" y="2562819"/>
              <a:ext cx="2271395" cy="479425"/>
            </a:xfrm>
            <a:custGeom>
              <a:avLst/>
              <a:gdLst/>
              <a:ahLst/>
              <a:cxnLst/>
              <a:rect l="l" t="t" r="r" b="b"/>
              <a:pathLst>
                <a:path w="2271395" h="479425">
                  <a:moveTo>
                    <a:pt x="0" y="0"/>
                  </a:moveTo>
                  <a:lnTo>
                    <a:pt x="2031595" y="0"/>
                  </a:lnTo>
                  <a:lnTo>
                    <a:pt x="2270995" y="239399"/>
                  </a:lnTo>
                  <a:lnTo>
                    <a:pt x="2031595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50711" y="1280492"/>
            <a:ext cx="48037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solidFill>
                  <a:srgbClr val="757575"/>
                </a:solidFill>
                <a:latin typeface="Lato"/>
                <a:cs typeface="Lato"/>
              </a:rPr>
              <a:t>Scope</a:t>
            </a:r>
            <a:endParaRPr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56114" y="1279029"/>
            <a:ext cx="1204913" cy="244475"/>
            <a:chOff x="4312228" y="2558057"/>
            <a:chExt cx="2409825" cy="488950"/>
          </a:xfrm>
        </p:grpSpPr>
        <p:sp>
          <p:nvSpPr>
            <p:cNvPr id="34" name="object 34"/>
            <p:cNvSpPr/>
            <p:nvPr/>
          </p:nvSpPr>
          <p:spPr>
            <a:xfrm>
              <a:off x="4316991" y="2562819"/>
              <a:ext cx="2400300" cy="479425"/>
            </a:xfrm>
            <a:custGeom>
              <a:avLst/>
              <a:gdLst/>
              <a:ahLst/>
              <a:cxnLst/>
              <a:rect l="l" t="t" r="r" b="b"/>
              <a:pathLst>
                <a:path w="2400300" h="479425">
                  <a:moveTo>
                    <a:pt x="2160595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2160595" y="0"/>
                  </a:lnTo>
                  <a:lnTo>
                    <a:pt x="2399995" y="239399"/>
                  </a:lnTo>
                  <a:lnTo>
                    <a:pt x="2160595" y="4787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316991" y="2562819"/>
              <a:ext cx="2400300" cy="479425"/>
            </a:xfrm>
            <a:custGeom>
              <a:avLst/>
              <a:gdLst/>
              <a:ahLst/>
              <a:cxnLst/>
              <a:rect l="l" t="t" r="r" b="b"/>
              <a:pathLst>
                <a:path w="2400300" h="479425">
                  <a:moveTo>
                    <a:pt x="0" y="0"/>
                  </a:moveTo>
                  <a:lnTo>
                    <a:pt x="2160595" y="0"/>
                  </a:lnTo>
                  <a:lnTo>
                    <a:pt x="2399995" y="239399"/>
                  </a:lnTo>
                  <a:lnTo>
                    <a:pt x="2160595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14458" y="1280492"/>
            <a:ext cx="48831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Select</a:t>
            </a:r>
            <a:endParaRPr>
              <a:latin typeface="Lato"/>
              <a:cs typeface="La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77293" y="1486147"/>
            <a:ext cx="2444433" cy="2452053"/>
          </a:xfrm>
          <a:custGeom>
            <a:avLst/>
            <a:gdLst/>
            <a:ahLst/>
            <a:cxnLst/>
            <a:rect l="l" t="t" r="r" b="b"/>
            <a:pathLst>
              <a:path w="4888865" h="4904105">
                <a:moveTo>
                  <a:pt x="0" y="1489446"/>
                </a:moveTo>
                <a:lnTo>
                  <a:pt x="2669394" y="1489446"/>
                </a:lnTo>
                <a:lnTo>
                  <a:pt x="2669394" y="3123843"/>
                </a:lnTo>
                <a:lnTo>
                  <a:pt x="0" y="3123843"/>
                </a:lnTo>
                <a:lnTo>
                  <a:pt x="0" y="1489446"/>
                </a:lnTo>
                <a:close/>
              </a:path>
              <a:path w="4888865" h="4904105">
                <a:moveTo>
                  <a:pt x="2504194" y="0"/>
                </a:moveTo>
                <a:lnTo>
                  <a:pt x="4888590" y="0"/>
                </a:lnTo>
                <a:lnTo>
                  <a:pt x="4888590" y="4903790"/>
                </a:lnTo>
                <a:lnTo>
                  <a:pt x="2504194" y="4903790"/>
                </a:lnTo>
                <a:lnTo>
                  <a:pt x="2504194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267" y="2272787"/>
            <a:ext cx="5073650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600" spc="-23" dirty="0"/>
              <a:t>Model</a:t>
            </a:r>
            <a:r>
              <a:rPr sz="3600" spc="-185" dirty="0"/>
              <a:t> </a:t>
            </a:r>
            <a:r>
              <a:rPr sz="3600" dirty="0"/>
              <a:t>evaluation</a:t>
            </a:r>
            <a:r>
              <a:rPr sz="3600" spc="-183" dirty="0"/>
              <a:t> </a:t>
            </a:r>
            <a:r>
              <a:rPr sz="3600" spc="-5" dirty="0"/>
              <a:t>metrics</a:t>
            </a:r>
            <a:endParaRPr sz="3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760" y="500099"/>
            <a:ext cx="588572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5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956" y="2023451"/>
            <a:ext cx="3692525" cy="77585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01775">
              <a:lnSpc>
                <a:spcPts val="2088"/>
              </a:lnSpc>
              <a:spcBef>
                <a:spcPts val="50"/>
              </a:spcBef>
            </a:pPr>
            <a:r>
              <a:rPr sz="2000" dirty="0">
                <a:latin typeface="Lato"/>
                <a:cs typeface="Lato"/>
              </a:rPr>
              <a:t>Correct</a:t>
            </a:r>
            <a:r>
              <a:rPr sz="2000" spc="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Predictions</a:t>
            </a:r>
            <a:endParaRPr sz="2000">
              <a:latin typeface="Lato"/>
              <a:cs typeface="Lato"/>
            </a:endParaRPr>
          </a:p>
          <a:p>
            <a:pPr marL="6350">
              <a:lnSpc>
                <a:spcPts val="1800"/>
              </a:lnSpc>
            </a:pPr>
            <a:r>
              <a:rPr sz="2000" spc="-13" dirty="0">
                <a:latin typeface="Lato"/>
                <a:cs typeface="Lato"/>
              </a:rPr>
              <a:t>Accuracy</a:t>
            </a:r>
            <a:r>
              <a:rPr sz="2000" spc="-98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=</a:t>
            </a:r>
            <a:endParaRPr sz="2000">
              <a:latin typeface="Lato"/>
              <a:cs typeface="Lato"/>
            </a:endParaRPr>
          </a:p>
          <a:p>
            <a:pPr marL="1658302">
              <a:lnSpc>
                <a:spcPts val="2113"/>
              </a:lnSpc>
            </a:pPr>
            <a:r>
              <a:rPr sz="2000" spc="-43" dirty="0">
                <a:latin typeface="Lato"/>
                <a:cs typeface="Lato"/>
              </a:rPr>
              <a:t>Total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Predictions</a:t>
            </a:r>
            <a:endParaRPr sz="20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917" y="2426620"/>
            <a:ext cx="2553653" cy="0"/>
          </a:xfrm>
          <a:custGeom>
            <a:avLst/>
            <a:gdLst/>
            <a:ahLst/>
            <a:cxnLst/>
            <a:rect l="l" t="t" r="r" b="b"/>
            <a:pathLst>
              <a:path w="5107305">
                <a:moveTo>
                  <a:pt x="0" y="0"/>
                </a:moveTo>
                <a:lnTo>
                  <a:pt x="510718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6371" y="2749470"/>
            <a:ext cx="566103" cy="406400"/>
          </a:xfrm>
          <a:custGeom>
            <a:avLst/>
            <a:gdLst/>
            <a:ahLst/>
            <a:cxnLst/>
            <a:rect l="l" t="t" r="r" b="b"/>
            <a:pathLst>
              <a:path w="1132204" h="812800">
                <a:moveTo>
                  <a:pt x="996198" y="812398"/>
                </a:moveTo>
                <a:lnTo>
                  <a:pt x="135399" y="812398"/>
                </a:lnTo>
                <a:lnTo>
                  <a:pt x="92604" y="805495"/>
                </a:lnTo>
                <a:lnTo>
                  <a:pt x="55436" y="786272"/>
                </a:lnTo>
                <a:lnTo>
                  <a:pt x="26125" y="756962"/>
                </a:lnTo>
                <a:lnTo>
                  <a:pt x="6903" y="719793"/>
                </a:lnTo>
                <a:lnTo>
                  <a:pt x="0" y="676998"/>
                </a:lnTo>
                <a:lnTo>
                  <a:pt x="0" y="135399"/>
                </a:lnTo>
                <a:lnTo>
                  <a:pt x="6903" y="92604"/>
                </a:lnTo>
                <a:lnTo>
                  <a:pt x="26125" y="55436"/>
                </a:lnTo>
                <a:lnTo>
                  <a:pt x="55436" y="26125"/>
                </a:lnTo>
                <a:lnTo>
                  <a:pt x="92604" y="6903"/>
                </a:lnTo>
                <a:lnTo>
                  <a:pt x="135399" y="0"/>
                </a:lnTo>
                <a:lnTo>
                  <a:pt x="996198" y="0"/>
                </a:lnTo>
                <a:lnTo>
                  <a:pt x="1048010" y="10309"/>
                </a:lnTo>
                <a:lnTo>
                  <a:pt x="1091947" y="39649"/>
                </a:lnTo>
                <a:lnTo>
                  <a:pt x="1121288" y="83587"/>
                </a:lnTo>
                <a:lnTo>
                  <a:pt x="1131597" y="135399"/>
                </a:lnTo>
                <a:lnTo>
                  <a:pt x="1131597" y="676998"/>
                </a:lnTo>
                <a:lnTo>
                  <a:pt x="1124694" y="719793"/>
                </a:lnTo>
                <a:lnTo>
                  <a:pt x="1105472" y="756962"/>
                </a:lnTo>
                <a:lnTo>
                  <a:pt x="1076161" y="786272"/>
                </a:lnTo>
                <a:lnTo>
                  <a:pt x="1038993" y="805495"/>
                </a:lnTo>
                <a:lnTo>
                  <a:pt x="996198" y="81239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958" y="401725"/>
            <a:ext cx="52652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5" dirty="0"/>
              <a:t>Challenges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3680" y="1537900"/>
            <a:ext cx="34493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“Mike</a:t>
            </a:r>
            <a:r>
              <a:rPr sz="2000" spc="-5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really</a:t>
            </a:r>
            <a:r>
              <a:rPr sz="2000" spc="-48" dirty="0">
                <a:latin typeface="Lato"/>
                <a:cs typeface="Lato"/>
              </a:rPr>
              <a:t> </a:t>
            </a:r>
            <a:r>
              <a:rPr sz="2000" spc="-18" dirty="0">
                <a:latin typeface="Lato"/>
                <a:cs typeface="Lato"/>
              </a:rPr>
              <a:t>loves</a:t>
            </a:r>
            <a:r>
              <a:rPr sz="2000" spc="-5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drinking</a:t>
            </a:r>
            <a:r>
              <a:rPr sz="2000" spc="-50" dirty="0">
                <a:latin typeface="Lato"/>
                <a:cs typeface="Lato"/>
              </a:rPr>
              <a:t> </a:t>
            </a:r>
            <a:r>
              <a:rPr sz="2000" spc="18" dirty="0">
                <a:latin typeface="Lato"/>
                <a:cs typeface="Lato"/>
              </a:rPr>
              <a:t>tea</a:t>
            </a:r>
            <a:r>
              <a:rPr sz="2000" spc="-242" dirty="0">
                <a:latin typeface="Lato"/>
                <a:cs typeface="Lato"/>
              </a:rPr>
              <a:t>.</a:t>
            </a:r>
            <a:r>
              <a:rPr sz="2000" spc="18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376" y="1984920"/>
            <a:ext cx="1106841" cy="5208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63914" y="1537900"/>
            <a:ext cx="283305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“Mike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adores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sipping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tea</a:t>
            </a:r>
            <a:r>
              <a:rPr sz="2000" spc="-245" dirty="0">
                <a:latin typeface="Lato"/>
                <a:cs typeface="Lato"/>
              </a:rPr>
              <a:t>.</a:t>
            </a:r>
            <a:r>
              <a:rPr sz="2000" spc="15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6789" y="2021196"/>
            <a:ext cx="1106841" cy="52086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3668" y="2774071"/>
            <a:ext cx="316071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“Mike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does</a:t>
            </a:r>
            <a:r>
              <a:rPr sz="2000" spc="-9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not</a:t>
            </a:r>
            <a:r>
              <a:rPr sz="2000" spc="-9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drink</a:t>
            </a:r>
            <a:r>
              <a:rPr sz="2000" spc="-98" dirty="0">
                <a:latin typeface="Lato"/>
                <a:cs typeface="Lato"/>
              </a:rPr>
              <a:t> </a:t>
            </a:r>
            <a:r>
              <a:rPr sz="2000" spc="-8" dirty="0">
                <a:latin typeface="Lato"/>
                <a:cs typeface="Lato"/>
              </a:rPr>
              <a:t>coffee</a:t>
            </a:r>
            <a:r>
              <a:rPr sz="2000" spc="-268" dirty="0">
                <a:latin typeface="Lato"/>
                <a:cs typeface="Lato"/>
              </a:rPr>
              <a:t>.</a:t>
            </a:r>
            <a:r>
              <a:rPr sz="2000" spc="-8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0376" y="3291895"/>
            <a:ext cx="1106841" cy="5208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3171" y="2774071"/>
            <a:ext cx="273431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“Mike</a:t>
            </a:r>
            <a:r>
              <a:rPr sz="2000" spc="-9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does</a:t>
            </a:r>
            <a:r>
              <a:rPr sz="2000" spc="-8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drink</a:t>
            </a:r>
            <a:r>
              <a:rPr sz="2000" spc="-88" dirty="0">
                <a:latin typeface="Lato"/>
                <a:cs typeface="Lato"/>
              </a:rPr>
              <a:t> </a:t>
            </a:r>
            <a:r>
              <a:rPr sz="2000" spc="-8" dirty="0">
                <a:latin typeface="Lato"/>
                <a:cs typeface="Lato"/>
              </a:rPr>
              <a:t>coffee</a:t>
            </a:r>
            <a:r>
              <a:rPr sz="2000" spc="-268" dirty="0">
                <a:latin typeface="Lato"/>
                <a:cs typeface="Lato"/>
              </a:rPr>
              <a:t>.</a:t>
            </a:r>
            <a:r>
              <a:rPr sz="2000" spc="-8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6789" y="3291895"/>
            <a:ext cx="1106841" cy="52086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538452" y="1666142"/>
            <a:ext cx="351790" cy="19864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4600" spc="-25" dirty="0">
                <a:latin typeface="Lato"/>
                <a:cs typeface="Lato"/>
              </a:rPr>
              <a:t>=</a:t>
            </a:r>
            <a:endParaRPr sz="4600">
              <a:latin typeface="Lato"/>
              <a:cs typeface="Lato"/>
            </a:endParaRPr>
          </a:p>
          <a:p>
            <a:pPr marL="6350">
              <a:spcBef>
                <a:spcPts val="4350"/>
              </a:spcBef>
            </a:pPr>
            <a:r>
              <a:rPr sz="4600" spc="-25" dirty="0">
                <a:latin typeface="Lato"/>
                <a:cs typeface="Lato"/>
              </a:rPr>
              <a:t>=</a:t>
            </a:r>
            <a:endParaRPr sz="46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5665" y="3104944"/>
            <a:ext cx="159703" cy="421005"/>
          </a:xfrm>
          <a:custGeom>
            <a:avLst/>
            <a:gdLst/>
            <a:ahLst/>
            <a:cxnLst/>
            <a:rect l="l" t="t" r="r" b="b"/>
            <a:pathLst>
              <a:path w="319404" h="842009">
                <a:moveTo>
                  <a:pt x="319199" y="0"/>
                </a:moveTo>
                <a:lnTo>
                  <a:pt x="0" y="84179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5" dirty="0"/>
              <a:t>Metrics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5941" y="908967"/>
            <a:ext cx="1736090" cy="1736090"/>
            <a:chOff x="3211881" y="1817933"/>
            <a:chExt cx="3472179" cy="3472179"/>
          </a:xfrm>
        </p:grpSpPr>
        <p:sp>
          <p:nvSpPr>
            <p:cNvPr id="4" name="object 4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27735" y="1584273"/>
            <a:ext cx="89281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ROUGE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23758" y="908967"/>
            <a:ext cx="1736090" cy="1736090"/>
            <a:chOff x="10847515" y="1817933"/>
            <a:chExt cx="3472179" cy="3472179"/>
          </a:xfrm>
        </p:grpSpPr>
        <p:sp>
          <p:nvSpPr>
            <p:cNvPr id="8" name="object 8"/>
            <p:cNvSpPr/>
            <p:nvPr/>
          </p:nvSpPr>
          <p:spPr>
            <a:xfrm>
              <a:off x="10852278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852277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74270" y="1360435"/>
            <a:ext cx="835343" cy="68582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97155">
              <a:lnSpc>
                <a:spcPct val="115599"/>
              </a:lnSpc>
              <a:spcBef>
                <a:spcPts val="50"/>
              </a:spcBef>
            </a:pPr>
            <a:r>
              <a:rPr sz="2000" spc="-10" dirty="0">
                <a:latin typeface="Lato"/>
                <a:cs typeface="Lato"/>
              </a:rPr>
              <a:t>BLEU </a:t>
            </a:r>
            <a:r>
              <a:rPr sz="2000" spc="-5" dirty="0">
                <a:latin typeface="Lato"/>
                <a:cs typeface="Lato"/>
              </a:rPr>
              <a:t>SCORE</a:t>
            </a:r>
            <a:endParaRPr sz="20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672" y="2980797"/>
            <a:ext cx="366141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summarization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summary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one </a:t>
            </a:r>
            <a:r>
              <a:rPr sz="2000" spc="28" dirty="0">
                <a:latin typeface="Lato"/>
                <a:cs typeface="Lato"/>
              </a:rPr>
              <a:t>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more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reference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summaries</a:t>
            </a:r>
            <a:endParaRPr sz="20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7940" y="2980797"/>
            <a:ext cx="3849688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translation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human-</a:t>
            </a:r>
            <a:r>
              <a:rPr sz="2000" spc="-5" dirty="0">
                <a:latin typeface="Lato"/>
                <a:cs typeface="Lato"/>
              </a:rPr>
              <a:t>generated translations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83" dirty="0"/>
              <a:t>T</a:t>
            </a:r>
            <a:r>
              <a:rPr spc="15" dirty="0"/>
              <a:t>erminology</a:t>
            </a:r>
          </a:p>
        </p:txBody>
      </p:sp>
      <p:sp>
        <p:nvSpPr>
          <p:cNvPr id="3" name="object 3"/>
          <p:cNvSpPr/>
          <p:nvPr/>
        </p:nvSpPr>
        <p:spPr>
          <a:xfrm>
            <a:off x="2378370" y="1806496"/>
            <a:ext cx="2702560" cy="313055"/>
          </a:xfrm>
          <a:custGeom>
            <a:avLst/>
            <a:gdLst/>
            <a:ahLst/>
            <a:cxnLst/>
            <a:rect l="l" t="t" r="r" b="b"/>
            <a:pathLst>
              <a:path w="5405120" h="626110">
                <a:moveTo>
                  <a:pt x="0" y="625798"/>
                </a:moveTo>
                <a:lnTo>
                  <a:pt x="3392" y="579562"/>
                </a:lnTo>
                <a:lnTo>
                  <a:pt x="13248" y="535432"/>
                </a:lnTo>
                <a:lnTo>
                  <a:pt x="29083" y="493892"/>
                </a:lnTo>
                <a:lnTo>
                  <a:pt x="50412" y="455426"/>
                </a:lnTo>
                <a:lnTo>
                  <a:pt x="76752" y="420517"/>
                </a:lnTo>
                <a:lnTo>
                  <a:pt x="107618" y="389651"/>
                </a:lnTo>
                <a:lnTo>
                  <a:pt x="142526" y="363311"/>
                </a:lnTo>
                <a:lnTo>
                  <a:pt x="180993" y="341982"/>
                </a:lnTo>
                <a:lnTo>
                  <a:pt x="222533" y="326148"/>
                </a:lnTo>
                <a:lnTo>
                  <a:pt x="266663" y="316292"/>
                </a:lnTo>
                <a:lnTo>
                  <a:pt x="312899" y="312899"/>
                </a:lnTo>
                <a:lnTo>
                  <a:pt x="2389495" y="312899"/>
                </a:lnTo>
                <a:lnTo>
                  <a:pt x="2435730" y="309506"/>
                </a:lnTo>
                <a:lnTo>
                  <a:pt x="2479861" y="299650"/>
                </a:lnTo>
                <a:lnTo>
                  <a:pt x="2521401" y="283816"/>
                </a:lnTo>
                <a:lnTo>
                  <a:pt x="2559867" y="262486"/>
                </a:lnTo>
                <a:lnTo>
                  <a:pt x="2594776" y="236147"/>
                </a:lnTo>
                <a:lnTo>
                  <a:pt x="2625642" y="205280"/>
                </a:lnTo>
                <a:lnTo>
                  <a:pt x="2651982" y="170372"/>
                </a:lnTo>
                <a:lnTo>
                  <a:pt x="2673311" y="131906"/>
                </a:lnTo>
                <a:lnTo>
                  <a:pt x="2689145" y="90365"/>
                </a:lnTo>
                <a:lnTo>
                  <a:pt x="2699001" y="46235"/>
                </a:lnTo>
                <a:lnTo>
                  <a:pt x="2702394" y="0"/>
                </a:lnTo>
                <a:lnTo>
                  <a:pt x="2705787" y="46235"/>
                </a:lnTo>
                <a:lnTo>
                  <a:pt x="2715643" y="90365"/>
                </a:lnTo>
                <a:lnTo>
                  <a:pt x="2731477" y="131906"/>
                </a:lnTo>
                <a:lnTo>
                  <a:pt x="2752807" y="170372"/>
                </a:lnTo>
                <a:lnTo>
                  <a:pt x="2779146" y="205280"/>
                </a:lnTo>
                <a:lnTo>
                  <a:pt x="2810012" y="236147"/>
                </a:lnTo>
                <a:lnTo>
                  <a:pt x="2844921" y="262486"/>
                </a:lnTo>
                <a:lnTo>
                  <a:pt x="2883387" y="283816"/>
                </a:lnTo>
                <a:lnTo>
                  <a:pt x="2924928" y="299650"/>
                </a:lnTo>
                <a:lnTo>
                  <a:pt x="2969058" y="309506"/>
                </a:lnTo>
                <a:lnTo>
                  <a:pt x="3015293" y="312899"/>
                </a:lnTo>
                <a:lnTo>
                  <a:pt x="5091889" y="312899"/>
                </a:lnTo>
                <a:lnTo>
                  <a:pt x="5138125" y="316292"/>
                </a:lnTo>
                <a:lnTo>
                  <a:pt x="5182255" y="326148"/>
                </a:lnTo>
                <a:lnTo>
                  <a:pt x="5223795" y="341982"/>
                </a:lnTo>
                <a:lnTo>
                  <a:pt x="5262262" y="363311"/>
                </a:lnTo>
                <a:lnTo>
                  <a:pt x="5297170" y="389651"/>
                </a:lnTo>
                <a:lnTo>
                  <a:pt x="5328036" y="420517"/>
                </a:lnTo>
                <a:lnTo>
                  <a:pt x="5354376" y="455426"/>
                </a:lnTo>
                <a:lnTo>
                  <a:pt x="5375705" y="493892"/>
                </a:lnTo>
                <a:lnTo>
                  <a:pt x="5391540" y="535432"/>
                </a:lnTo>
                <a:lnTo>
                  <a:pt x="5401396" y="579562"/>
                </a:lnTo>
                <a:lnTo>
                  <a:pt x="5404789" y="625798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" name="object 4"/>
          <p:cNvSpPr/>
          <p:nvPr/>
        </p:nvSpPr>
        <p:spPr>
          <a:xfrm>
            <a:off x="1785271" y="2673970"/>
            <a:ext cx="1075055" cy="313055"/>
          </a:xfrm>
          <a:custGeom>
            <a:avLst/>
            <a:gdLst/>
            <a:ahLst/>
            <a:cxnLst/>
            <a:rect l="l" t="t" r="r" b="b"/>
            <a:pathLst>
              <a:path w="2150110" h="626110">
                <a:moveTo>
                  <a:pt x="2149795" y="0"/>
                </a:moveTo>
                <a:lnTo>
                  <a:pt x="2146402" y="46235"/>
                </a:lnTo>
                <a:lnTo>
                  <a:pt x="2136547" y="90365"/>
                </a:lnTo>
                <a:lnTo>
                  <a:pt x="2120712" y="131906"/>
                </a:lnTo>
                <a:lnTo>
                  <a:pt x="2099383" y="170372"/>
                </a:lnTo>
                <a:lnTo>
                  <a:pt x="2073043" y="205280"/>
                </a:lnTo>
                <a:lnTo>
                  <a:pt x="2042177" y="236147"/>
                </a:lnTo>
                <a:lnTo>
                  <a:pt x="2007268" y="262486"/>
                </a:lnTo>
                <a:lnTo>
                  <a:pt x="1968802" y="283816"/>
                </a:lnTo>
                <a:lnTo>
                  <a:pt x="1927262" y="299650"/>
                </a:lnTo>
                <a:lnTo>
                  <a:pt x="1883132" y="309506"/>
                </a:lnTo>
                <a:lnTo>
                  <a:pt x="1836896" y="312899"/>
                </a:lnTo>
                <a:lnTo>
                  <a:pt x="1387797" y="312899"/>
                </a:lnTo>
                <a:lnTo>
                  <a:pt x="1341561" y="316292"/>
                </a:lnTo>
                <a:lnTo>
                  <a:pt x="1297431" y="326148"/>
                </a:lnTo>
                <a:lnTo>
                  <a:pt x="1255891" y="341982"/>
                </a:lnTo>
                <a:lnTo>
                  <a:pt x="1217424" y="363311"/>
                </a:lnTo>
                <a:lnTo>
                  <a:pt x="1182516" y="389651"/>
                </a:lnTo>
                <a:lnTo>
                  <a:pt x="1151650" y="420517"/>
                </a:lnTo>
                <a:lnTo>
                  <a:pt x="1125310" y="455426"/>
                </a:lnTo>
                <a:lnTo>
                  <a:pt x="1103981" y="493892"/>
                </a:lnTo>
                <a:lnTo>
                  <a:pt x="1088146" y="535432"/>
                </a:lnTo>
                <a:lnTo>
                  <a:pt x="1078290" y="579562"/>
                </a:lnTo>
                <a:lnTo>
                  <a:pt x="1074897" y="625798"/>
                </a:lnTo>
                <a:lnTo>
                  <a:pt x="1071504" y="579562"/>
                </a:lnTo>
                <a:lnTo>
                  <a:pt x="1061649" y="535432"/>
                </a:lnTo>
                <a:lnTo>
                  <a:pt x="1045814" y="493892"/>
                </a:lnTo>
                <a:lnTo>
                  <a:pt x="1024485" y="455426"/>
                </a:lnTo>
                <a:lnTo>
                  <a:pt x="998145" y="420517"/>
                </a:lnTo>
                <a:lnTo>
                  <a:pt x="967279" y="389651"/>
                </a:lnTo>
                <a:lnTo>
                  <a:pt x="932371" y="363311"/>
                </a:lnTo>
                <a:lnTo>
                  <a:pt x="893904" y="341982"/>
                </a:lnTo>
                <a:lnTo>
                  <a:pt x="852364" y="326148"/>
                </a:lnTo>
                <a:lnTo>
                  <a:pt x="808234" y="316292"/>
                </a:lnTo>
                <a:lnTo>
                  <a:pt x="761998" y="312899"/>
                </a:lnTo>
                <a:lnTo>
                  <a:pt x="312899" y="312899"/>
                </a:lnTo>
                <a:lnTo>
                  <a:pt x="266663" y="309506"/>
                </a:lnTo>
                <a:lnTo>
                  <a:pt x="222533" y="299650"/>
                </a:lnTo>
                <a:lnTo>
                  <a:pt x="180993" y="283816"/>
                </a:lnTo>
                <a:lnTo>
                  <a:pt x="142526" y="262486"/>
                </a:lnTo>
                <a:lnTo>
                  <a:pt x="107618" y="236147"/>
                </a:lnTo>
                <a:lnTo>
                  <a:pt x="76752" y="205280"/>
                </a:lnTo>
                <a:lnTo>
                  <a:pt x="50412" y="170372"/>
                </a:lnTo>
                <a:lnTo>
                  <a:pt x="29083" y="131906"/>
                </a:lnTo>
                <a:lnTo>
                  <a:pt x="13248" y="90365"/>
                </a:lnTo>
                <a:lnTo>
                  <a:pt x="3392" y="46235"/>
                </a:ln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5" name="object 5"/>
          <p:cNvSpPr/>
          <p:nvPr/>
        </p:nvSpPr>
        <p:spPr>
          <a:xfrm>
            <a:off x="6441362" y="2673970"/>
            <a:ext cx="593408" cy="313055"/>
          </a:xfrm>
          <a:custGeom>
            <a:avLst/>
            <a:gdLst/>
            <a:ahLst/>
            <a:cxnLst/>
            <a:rect l="l" t="t" r="r" b="b"/>
            <a:pathLst>
              <a:path w="1186815" h="626110">
                <a:moveTo>
                  <a:pt x="1186197" y="0"/>
                </a:moveTo>
                <a:lnTo>
                  <a:pt x="1182316" y="50751"/>
                </a:lnTo>
                <a:lnTo>
                  <a:pt x="1171078" y="98896"/>
                </a:lnTo>
                <a:lnTo>
                  <a:pt x="1153096" y="143790"/>
                </a:lnTo>
                <a:lnTo>
                  <a:pt x="1128979" y="184790"/>
                </a:lnTo>
                <a:lnTo>
                  <a:pt x="1099338" y="221249"/>
                </a:lnTo>
                <a:lnTo>
                  <a:pt x="1064784" y="252525"/>
                </a:lnTo>
                <a:lnTo>
                  <a:pt x="1025927" y="277972"/>
                </a:lnTo>
                <a:lnTo>
                  <a:pt x="983378" y="296946"/>
                </a:lnTo>
                <a:lnTo>
                  <a:pt x="937748" y="308803"/>
                </a:lnTo>
                <a:lnTo>
                  <a:pt x="889648" y="312899"/>
                </a:lnTo>
                <a:lnTo>
                  <a:pt x="841547" y="316994"/>
                </a:lnTo>
                <a:lnTo>
                  <a:pt x="795917" y="328852"/>
                </a:lnTo>
                <a:lnTo>
                  <a:pt x="753368" y="347826"/>
                </a:lnTo>
                <a:lnTo>
                  <a:pt x="714512" y="373273"/>
                </a:lnTo>
                <a:lnTo>
                  <a:pt x="679958" y="404549"/>
                </a:lnTo>
                <a:lnTo>
                  <a:pt x="650317" y="441008"/>
                </a:lnTo>
                <a:lnTo>
                  <a:pt x="626200" y="482007"/>
                </a:lnTo>
                <a:lnTo>
                  <a:pt x="608217" y="526902"/>
                </a:lnTo>
                <a:lnTo>
                  <a:pt x="596980" y="575047"/>
                </a:lnTo>
                <a:lnTo>
                  <a:pt x="593098" y="625798"/>
                </a:lnTo>
                <a:lnTo>
                  <a:pt x="589217" y="575047"/>
                </a:lnTo>
                <a:lnTo>
                  <a:pt x="577980" y="526902"/>
                </a:lnTo>
                <a:lnTo>
                  <a:pt x="559997" y="482007"/>
                </a:lnTo>
                <a:lnTo>
                  <a:pt x="535880" y="441008"/>
                </a:lnTo>
                <a:lnTo>
                  <a:pt x="506239" y="404549"/>
                </a:lnTo>
                <a:lnTo>
                  <a:pt x="471685" y="373273"/>
                </a:lnTo>
                <a:lnTo>
                  <a:pt x="432828" y="347826"/>
                </a:lnTo>
                <a:lnTo>
                  <a:pt x="390280" y="328852"/>
                </a:lnTo>
                <a:lnTo>
                  <a:pt x="344650" y="316994"/>
                </a:lnTo>
                <a:lnTo>
                  <a:pt x="296549" y="312899"/>
                </a:lnTo>
                <a:lnTo>
                  <a:pt x="248448" y="308803"/>
                </a:lnTo>
                <a:lnTo>
                  <a:pt x="202818" y="296946"/>
                </a:lnTo>
                <a:lnTo>
                  <a:pt x="160270" y="277972"/>
                </a:lnTo>
                <a:lnTo>
                  <a:pt x="121413" y="252525"/>
                </a:lnTo>
                <a:lnTo>
                  <a:pt x="86859" y="221249"/>
                </a:lnTo>
                <a:lnTo>
                  <a:pt x="57218" y="184790"/>
                </a:lnTo>
                <a:lnTo>
                  <a:pt x="33101" y="143790"/>
                </a:lnTo>
                <a:lnTo>
                  <a:pt x="15118" y="98896"/>
                </a:lnTo>
                <a:lnTo>
                  <a:pt x="3881" y="50751"/>
                </a:ln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 txBox="1"/>
          <p:nvPr/>
        </p:nvSpPr>
        <p:spPr>
          <a:xfrm>
            <a:off x="1077335" y="1260798"/>
            <a:ext cx="6990715" cy="209506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096452">
              <a:spcBef>
                <a:spcPts val="50"/>
              </a:spcBef>
            </a:pPr>
            <a:r>
              <a:rPr sz="2800" spc="-43" dirty="0">
                <a:latin typeface="Lato"/>
                <a:cs typeface="Lato"/>
              </a:rPr>
              <a:t>n-</a:t>
            </a:r>
            <a:r>
              <a:rPr sz="2800" spc="-10" dirty="0">
                <a:latin typeface="Lato"/>
                <a:cs typeface="Lato"/>
              </a:rPr>
              <a:t>gram</a:t>
            </a:r>
            <a:endParaRPr sz="2800">
              <a:latin typeface="Lato"/>
              <a:cs typeface="Lato"/>
            </a:endParaRPr>
          </a:p>
          <a:p>
            <a:pPr marL="705168" marR="2540" indent="-699135">
              <a:lnSpc>
                <a:spcPct val="207900"/>
              </a:lnSpc>
              <a:spcBef>
                <a:spcPts val="63"/>
              </a:spcBef>
              <a:tabLst>
                <a:tab pos="5021898" algn="l"/>
              </a:tabLst>
            </a:pPr>
            <a:r>
              <a:rPr sz="2800" spc="-18" dirty="0">
                <a:solidFill>
                  <a:srgbClr val="FF9C3B"/>
                </a:solidFill>
                <a:latin typeface="Lato"/>
                <a:cs typeface="Lato"/>
              </a:rPr>
              <a:t>The</a:t>
            </a:r>
            <a:r>
              <a:rPr sz="28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35" dirty="0">
                <a:solidFill>
                  <a:srgbClr val="FF9C3B"/>
                </a:solidFill>
                <a:latin typeface="Lato"/>
                <a:cs typeface="Lato"/>
              </a:rPr>
              <a:t>dog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lay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35" dirty="0">
                <a:solidFill>
                  <a:srgbClr val="FF9C3B"/>
                </a:solidFill>
                <a:latin typeface="Lato"/>
                <a:cs typeface="Lato"/>
              </a:rPr>
              <a:t>on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the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rug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as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78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18" dirty="0">
                <a:solidFill>
                  <a:srgbClr val="FF9C3B"/>
                </a:solidFill>
                <a:latin typeface="Lato"/>
                <a:cs typeface="Lato"/>
              </a:rPr>
              <a:t>sipped</a:t>
            </a:r>
            <a:r>
              <a:rPr sz="28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33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4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FF9C3B"/>
                </a:solidFill>
                <a:latin typeface="Lato"/>
                <a:cs typeface="Lato"/>
              </a:rPr>
              <a:t>tea. </a:t>
            </a:r>
            <a:r>
              <a:rPr sz="2800" spc="-5" dirty="0">
                <a:latin typeface="Lato"/>
                <a:cs typeface="Lato"/>
              </a:rPr>
              <a:t>bigram</a:t>
            </a:r>
            <a:r>
              <a:rPr sz="2800" dirty="0">
                <a:latin typeface="Lato"/>
                <a:cs typeface="Lato"/>
              </a:rPr>
              <a:t>	</a:t>
            </a:r>
            <a:r>
              <a:rPr sz="2800" spc="-5" dirty="0">
                <a:latin typeface="Lato"/>
                <a:cs typeface="Lato"/>
              </a:rPr>
              <a:t>unigram</a:t>
            </a:r>
            <a:endParaRPr sz="2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1958975"/>
            <a:chOff x="267236" y="1787233"/>
            <a:chExt cx="5642610" cy="3917950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5472788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15539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989087"/>
            <a:ext cx="2397443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992072"/>
            <a:ext cx="1856105" cy="68320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975" marR="2540" indent="-47943">
              <a:spcBef>
                <a:spcPts val="50"/>
              </a:spcBef>
              <a:tabLst>
                <a:tab pos="272098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unigram</a:t>
            </a:r>
            <a:r>
              <a:rPr sz="1700" u="heavy" spc="-10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matches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1" y="11739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436" y="2331417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7063" y="2339655"/>
            <a:ext cx="178085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77788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unigram</a:t>
            </a:r>
            <a:r>
              <a:rPr sz="1700" spc="-102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matches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5" name="object 15"/>
          <p:cNvSpPr txBox="1"/>
          <p:nvPr/>
        </p:nvSpPr>
        <p:spPr>
          <a:xfrm>
            <a:off x="3246445" y="3488907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1.0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3" name="object 23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5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0.8</a:t>
            </a:r>
            <a:endParaRPr sz="1700">
              <a:latin typeface="Lato"/>
              <a:cs typeface="La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7" name="object 27"/>
          <p:cNvSpPr txBox="1"/>
          <p:nvPr/>
        </p:nvSpPr>
        <p:spPr>
          <a:xfrm>
            <a:off x="7018821" y="3595268"/>
            <a:ext cx="4257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936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8636" y="3438137"/>
            <a:ext cx="30892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0.8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13" dirty="0">
                <a:latin typeface="Lato"/>
                <a:cs typeface="Lato"/>
              </a:rPr>
              <a:t>1.8</a:t>
            </a:r>
            <a:endParaRPr sz="17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10458" y="359529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0.89</a:t>
            </a:r>
            <a:endParaRPr sz="1700">
              <a:latin typeface="Lato"/>
              <a:cs typeface="La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93272" y="371339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1958975"/>
            <a:chOff x="267236" y="1787233"/>
            <a:chExt cx="5642610" cy="3917950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5472788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53827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989087"/>
            <a:ext cx="2282190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not</a:t>
            </a:r>
            <a:r>
              <a:rPr sz="2000" spc="-11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992072"/>
            <a:ext cx="1856105" cy="68320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975" marR="2540" indent="-47943">
              <a:spcBef>
                <a:spcPts val="50"/>
              </a:spcBef>
              <a:tabLst>
                <a:tab pos="272098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unigram</a:t>
            </a:r>
            <a:r>
              <a:rPr sz="1700" u="heavy" spc="-10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matches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1" y="11739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436" y="2331417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7063" y="2339655"/>
            <a:ext cx="178085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77788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unigram</a:t>
            </a:r>
            <a:r>
              <a:rPr sz="1700" spc="-102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matches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5" name="object 15"/>
          <p:cNvSpPr txBox="1"/>
          <p:nvPr/>
        </p:nvSpPr>
        <p:spPr>
          <a:xfrm>
            <a:off x="3246445" y="3488907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1.0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3" name="object 23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5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0.8</a:t>
            </a:r>
            <a:endParaRPr sz="1700">
              <a:latin typeface="Lato"/>
              <a:cs typeface="La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7" name="object 27"/>
          <p:cNvSpPr txBox="1"/>
          <p:nvPr/>
        </p:nvSpPr>
        <p:spPr>
          <a:xfrm>
            <a:off x="7018821" y="3595268"/>
            <a:ext cx="4257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936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8636" y="3438137"/>
            <a:ext cx="30892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0.8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13" dirty="0">
                <a:latin typeface="Lato"/>
                <a:cs typeface="Lato"/>
              </a:rPr>
              <a:t>1.8</a:t>
            </a:r>
            <a:endParaRPr sz="17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10458" y="359529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0.89</a:t>
            </a:r>
            <a:endParaRPr sz="1700">
              <a:latin typeface="Lato"/>
              <a:cs typeface="La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93272" y="371339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1" name="object 31"/>
          <p:cNvSpPr/>
          <p:nvPr/>
        </p:nvSpPr>
        <p:spPr>
          <a:xfrm>
            <a:off x="832036" y="2685207"/>
            <a:ext cx="340360" cy="0"/>
          </a:xfrm>
          <a:custGeom>
            <a:avLst/>
            <a:gdLst/>
            <a:ahLst/>
            <a:cxnLst/>
            <a:rect l="l" t="t" r="r" b="b"/>
            <a:pathLst>
              <a:path w="680719">
                <a:moveTo>
                  <a:pt x="0" y="0"/>
                </a:moveTo>
                <a:lnTo>
                  <a:pt x="680698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86147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1818" y="3374062"/>
            <a:ext cx="909003" cy="325120"/>
            <a:chOff x="763635" y="6748123"/>
            <a:chExt cx="1818005" cy="650240"/>
          </a:xfrm>
        </p:grpSpPr>
        <p:sp>
          <p:nvSpPr>
            <p:cNvPr id="4" name="object 4"/>
            <p:cNvSpPr/>
            <p:nvPr/>
          </p:nvSpPr>
          <p:spPr>
            <a:xfrm>
              <a:off x="768398" y="67528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17016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768398" y="67528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47991" y="3374062"/>
            <a:ext cx="909003" cy="325120"/>
            <a:chOff x="3095981" y="6748123"/>
            <a:chExt cx="1818005" cy="650240"/>
          </a:xfrm>
        </p:grpSpPr>
        <p:sp>
          <p:nvSpPr>
            <p:cNvPr id="7" name="object 7"/>
            <p:cNvSpPr/>
            <p:nvPr/>
          </p:nvSpPr>
          <p:spPr>
            <a:xfrm>
              <a:off x="3100743" y="67528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5">
                  <a:moveTo>
                    <a:pt x="1701696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3100743" y="67528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14163" y="3374062"/>
            <a:ext cx="1099820" cy="325120"/>
            <a:chOff x="5428326" y="6748123"/>
            <a:chExt cx="2199640" cy="650240"/>
          </a:xfrm>
        </p:grpSpPr>
        <p:sp>
          <p:nvSpPr>
            <p:cNvPr id="10" name="object 10"/>
            <p:cNvSpPr/>
            <p:nvPr/>
          </p:nvSpPr>
          <p:spPr>
            <a:xfrm>
              <a:off x="5433088" y="6752886"/>
              <a:ext cx="2190115" cy="640715"/>
            </a:xfrm>
            <a:custGeom>
              <a:avLst/>
              <a:gdLst/>
              <a:ahLst/>
              <a:cxnLst/>
              <a:rect l="l" t="t" r="r" b="b"/>
              <a:pathLst>
                <a:path w="2190115" h="640715">
                  <a:moveTo>
                    <a:pt x="2083295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083295" y="0"/>
                  </a:lnTo>
                  <a:lnTo>
                    <a:pt x="2124123" y="8124"/>
                  </a:lnTo>
                  <a:lnTo>
                    <a:pt x="2158745" y="31249"/>
                  </a:lnTo>
                  <a:lnTo>
                    <a:pt x="2181870" y="65862"/>
                  </a:lnTo>
                  <a:lnTo>
                    <a:pt x="2189995" y="106699"/>
                  </a:lnTo>
                  <a:lnTo>
                    <a:pt x="2189995" y="533498"/>
                  </a:lnTo>
                  <a:lnTo>
                    <a:pt x="2181610" y="575029"/>
                  </a:lnTo>
                  <a:lnTo>
                    <a:pt x="2158742" y="608945"/>
                  </a:lnTo>
                  <a:lnTo>
                    <a:pt x="2124826" y="631813"/>
                  </a:lnTo>
                  <a:lnTo>
                    <a:pt x="2083295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433088" y="6752886"/>
              <a:ext cx="2190115" cy="640715"/>
            </a:xfrm>
            <a:custGeom>
              <a:avLst/>
              <a:gdLst/>
              <a:ahLst/>
              <a:cxnLst/>
              <a:rect l="l" t="t" r="r" b="b"/>
              <a:pathLst>
                <a:path w="219011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083295" y="0"/>
                  </a:lnTo>
                  <a:lnTo>
                    <a:pt x="2124123" y="8124"/>
                  </a:lnTo>
                  <a:lnTo>
                    <a:pt x="2158745" y="31249"/>
                  </a:lnTo>
                  <a:lnTo>
                    <a:pt x="2181870" y="65862"/>
                  </a:lnTo>
                  <a:lnTo>
                    <a:pt x="2189995" y="106699"/>
                  </a:lnTo>
                  <a:lnTo>
                    <a:pt x="2189995" y="533498"/>
                  </a:lnTo>
                  <a:lnTo>
                    <a:pt x="2181610" y="575029"/>
                  </a:lnTo>
                  <a:lnTo>
                    <a:pt x="2158742" y="608945"/>
                  </a:lnTo>
                  <a:lnTo>
                    <a:pt x="2124826" y="631813"/>
                  </a:lnTo>
                  <a:lnTo>
                    <a:pt x="2083295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8462" y="2586328"/>
            <a:ext cx="3589655" cy="107080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lnSpc>
                <a:spcPts val="1585"/>
              </a:lnSpc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lnSpc>
                <a:spcPts val="3505"/>
              </a:lnSpc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>
              <a:latin typeface="Lato"/>
              <a:cs typeface="Lato"/>
            </a:endParaRPr>
          </a:p>
          <a:p>
            <a:pPr marL="329565">
              <a:spcBef>
                <a:spcPts val="1383"/>
              </a:spcBef>
              <a:tabLst>
                <a:tab pos="1368743" algn="l"/>
                <a:tab pos="2524125" algn="l"/>
              </a:tabLst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r>
              <a:rPr sz="1500" dirty="0"/>
              <a:t>	is</a:t>
            </a:r>
            <a:r>
              <a:rPr sz="1500" spc="-3" dirty="0"/>
              <a:t> </a:t>
            </a:r>
            <a:r>
              <a:rPr sz="1500" spc="-10" dirty="0"/>
              <a:t>very</a:t>
            </a:r>
            <a:r>
              <a:rPr sz="1500" dirty="0"/>
              <a:t>	very</a:t>
            </a:r>
            <a:r>
              <a:rPr sz="1500" spc="-8" dirty="0"/>
              <a:t> </a:t>
            </a:r>
            <a:r>
              <a:rPr sz="1500" spc="-10" dirty="0"/>
              <a:t>cold</a:t>
            </a:r>
            <a:endParaRPr sz="1500"/>
          </a:p>
        </p:txBody>
      </p:sp>
      <p:grpSp>
        <p:nvGrpSpPr>
          <p:cNvPr id="13" name="object 13"/>
          <p:cNvGrpSpPr/>
          <p:nvPr/>
        </p:nvGrpSpPr>
        <p:grpSpPr>
          <a:xfrm>
            <a:off x="4071136" y="3374062"/>
            <a:ext cx="1381760" cy="325120"/>
            <a:chOff x="8142271" y="6748123"/>
            <a:chExt cx="2763520" cy="650240"/>
          </a:xfrm>
        </p:grpSpPr>
        <p:sp>
          <p:nvSpPr>
            <p:cNvPr id="14" name="object 14"/>
            <p:cNvSpPr/>
            <p:nvPr/>
          </p:nvSpPr>
          <p:spPr>
            <a:xfrm>
              <a:off x="8147033" y="6752886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2647294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32" y="8124"/>
                  </a:lnTo>
                  <a:lnTo>
                    <a:pt x="2722747" y="31253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147033" y="6752886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32" y="8124"/>
                  </a:lnTo>
                  <a:lnTo>
                    <a:pt x="2722744" y="31249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247324" y="3408224"/>
            <a:ext cx="1029018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/>
              <a:t>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  <p:grpSp>
        <p:nvGrpSpPr>
          <p:cNvPr id="17" name="object 17"/>
          <p:cNvGrpSpPr/>
          <p:nvPr/>
        </p:nvGrpSpPr>
        <p:grpSpPr>
          <a:xfrm>
            <a:off x="381818" y="1867577"/>
            <a:ext cx="909003" cy="325120"/>
            <a:chOff x="763635" y="3735154"/>
            <a:chExt cx="1818005" cy="650240"/>
          </a:xfrm>
        </p:grpSpPr>
        <p:sp>
          <p:nvSpPr>
            <p:cNvPr id="18" name="object 18"/>
            <p:cNvSpPr/>
            <p:nvPr/>
          </p:nvSpPr>
          <p:spPr>
            <a:xfrm>
              <a:off x="768398" y="3739917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4">
                  <a:moveTo>
                    <a:pt x="17016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8398" y="3739917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547991" y="1867577"/>
            <a:ext cx="909003" cy="325120"/>
            <a:chOff x="3095981" y="3735154"/>
            <a:chExt cx="1818005" cy="650240"/>
          </a:xfrm>
        </p:grpSpPr>
        <p:sp>
          <p:nvSpPr>
            <p:cNvPr id="21" name="object 21"/>
            <p:cNvSpPr/>
            <p:nvPr/>
          </p:nvSpPr>
          <p:spPr>
            <a:xfrm>
              <a:off x="3100743" y="3739917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4">
                  <a:moveTo>
                    <a:pt x="1701696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0743" y="3739917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714163" y="1867577"/>
            <a:ext cx="1381760" cy="325120"/>
            <a:chOff x="5428326" y="3735154"/>
            <a:chExt cx="2763520" cy="650240"/>
          </a:xfrm>
        </p:grpSpPr>
        <p:sp>
          <p:nvSpPr>
            <p:cNvPr id="24" name="object 24"/>
            <p:cNvSpPr/>
            <p:nvPr/>
          </p:nvSpPr>
          <p:spPr>
            <a:xfrm>
              <a:off x="5433089" y="3739917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4">
                  <a:moveTo>
                    <a:pt x="2647294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32" y="8124"/>
                  </a:lnTo>
                  <a:lnTo>
                    <a:pt x="2722747" y="31253"/>
                  </a:lnTo>
                  <a:lnTo>
                    <a:pt x="2745869" y="65871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433088" y="3739917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32" y="8124"/>
                  </a:lnTo>
                  <a:lnTo>
                    <a:pt x="2722744" y="31249"/>
                  </a:lnTo>
                  <a:lnTo>
                    <a:pt x="2745869" y="65871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58462" y="1060417"/>
            <a:ext cx="3561080" cy="10938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3"/>
              </a:spcBef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7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>
              <a:latin typeface="Lato"/>
              <a:cs typeface="Lato"/>
            </a:endParaRPr>
          </a:p>
          <a:p>
            <a:pPr marL="329565">
              <a:spcBef>
                <a:spcPts val="1273"/>
              </a:spcBef>
              <a:tabLst>
                <a:tab pos="1373823" algn="l"/>
                <a:tab pos="2538095" algn="l"/>
              </a:tabLst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r>
              <a:rPr sz="1500" dirty="0"/>
              <a:t>	is</a:t>
            </a:r>
            <a:r>
              <a:rPr sz="1500" spc="-3" dirty="0"/>
              <a:t> </a:t>
            </a:r>
            <a:r>
              <a:rPr sz="1500" spc="-10" dirty="0"/>
              <a:t>cold</a:t>
            </a:r>
            <a:r>
              <a:rPr sz="1500" dirty="0"/>
              <a:t>	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3292792"/>
            <a:chOff x="267236" y="1787233"/>
            <a:chExt cx="5642610" cy="6585584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6576059"/>
            </a:xfrm>
            <a:custGeom>
              <a:avLst/>
              <a:gdLst/>
              <a:ahLst/>
              <a:cxnLst/>
              <a:rect l="l" t="t" r="r" b="b"/>
              <a:pathLst>
                <a:path w="5633085" h="6576059">
                  <a:moveTo>
                    <a:pt x="5402189" y="6575986"/>
                  </a:moveTo>
                  <a:lnTo>
                    <a:pt x="230607" y="6575986"/>
                  </a:lnTo>
                  <a:lnTo>
                    <a:pt x="184131" y="6571301"/>
                  </a:lnTo>
                  <a:lnTo>
                    <a:pt x="140843" y="6557864"/>
                  </a:lnTo>
                  <a:lnTo>
                    <a:pt x="101671" y="6536602"/>
                  </a:lnTo>
                  <a:lnTo>
                    <a:pt x="67542" y="6508443"/>
                  </a:lnTo>
                  <a:lnTo>
                    <a:pt x="39383" y="6474314"/>
                  </a:lnTo>
                  <a:lnTo>
                    <a:pt x="18122" y="6435144"/>
                  </a:lnTo>
                  <a:lnTo>
                    <a:pt x="4685" y="6391859"/>
                  </a:lnTo>
                  <a:lnTo>
                    <a:pt x="0" y="6345387"/>
                  </a:lnTo>
                  <a:lnTo>
                    <a:pt x="0" y="230607"/>
                  </a:lnTo>
                  <a:lnTo>
                    <a:pt x="4685" y="184131"/>
                  </a:lnTo>
                  <a:lnTo>
                    <a:pt x="18122" y="140844"/>
                  </a:lnTo>
                  <a:lnTo>
                    <a:pt x="39383" y="101672"/>
                  </a:lnTo>
                  <a:lnTo>
                    <a:pt x="67542" y="67543"/>
                  </a:lnTo>
                  <a:lnTo>
                    <a:pt x="101671" y="39384"/>
                  </a:lnTo>
                  <a:lnTo>
                    <a:pt x="140843" y="18122"/>
                  </a:lnTo>
                  <a:lnTo>
                    <a:pt x="184131" y="4685"/>
                  </a:lnTo>
                  <a:lnTo>
                    <a:pt x="230607" y="0"/>
                  </a:lnTo>
                  <a:lnTo>
                    <a:pt x="5402189" y="0"/>
                  </a:lnTo>
                  <a:lnTo>
                    <a:pt x="5447381" y="4471"/>
                  </a:lnTo>
                  <a:lnTo>
                    <a:pt x="5490426" y="17553"/>
                  </a:lnTo>
                  <a:lnTo>
                    <a:pt x="5530115" y="38743"/>
                  </a:lnTo>
                  <a:lnTo>
                    <a:pt x="5565238" y="67542"/>
                  </a:lnTo>
                  <a:lnTo>
                    <a:pt x="5594039" y="102665"/>
                  </a:lnTo>
                  <a:lnTo>
                    <a:pt x="5615232" y="142356"/>
                  </a:lnTo>
                  <a:lnTo>
                    <a:pt x="5628316" y="185406"/>
                  </a:lnTo>
                  <a:lnTo>
                    <a:pt x="5632788" y="230607"/>
                  </a:lnTo>
                  <a:lnTo>
                    <a:pt x="5632788" y="6345387"/>
                  </a:lnTo>
                  <a:lnTo>
                    <a:pt x="5628103" y="6391859"/>
                  </a:lnTo>
                  <a:lnTo>
                    <a:pt x="5614666" y="6435144"/>
                  </a:lnTo>
                  <a:lnTo>
                    <a:pt x="5593404" y="6474314"/>
                  </a:lnTo>
                  <a:lnTo>
                    <a:pt x="5565245" y="6508443"/>
                  </a:lnTo>
                  <a:lnTo>
                    <a:pt x="5531116" y="6536602"/>
                  </a:lnTo>
                  <a:lnTo>
                    <a:pt x="5491945" y="6557864"/>
                  </a:lnTo>
                  <a:lnTo>
                    <a:pt x="5448660" y="6571301"/>
                  </a:lnTo>
                  <a:lnTo>
                    <a:pt x="5402189" y="657598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6576059"/>
            </a:xfrm>
            <a:custGeom>
              <a:avLst/>
              <a:gdLst/>
              <a:ahLst/>
              <a:cxnLst/>
              <a:rect l="l" t="t" r="r" b="b"/>
              <a:pathLst>
                <a:path w="5633085" h="6576059">
                  <a:moveTo>
                    <a:pt x="0" y="230607"/>
                  </a:moveTo>
                  <a:lnTo>
                    <a:pt x="4685" y="184131"/>
                  </a:lnTo>
                  <a:lnTo>
                    <a:pt x="18122" y="140844"/>
                  </a:lnTo>
                  <a:lnTo>
                    <a:pt x="39383" y="101672"/>
                  </a:lnTo>
                  <a:lnTo>
                    <a:pt x="67542" y="67543"/>
                  </a:lnTo>
                  <a:lnTo>
                    <a:pt x="101671" y="39384"/>
                  </a:lnTo>
                  <a:lnTo>
                    <a:pt x="140843" y="18122"/>
                  </a:lnTo>
                  <a:lnTo>
                    <a:pt x="184131" y="4685"/>
                  </a:lnTo>
                  <a:lnTo>
                    <a:pt x="230607" y="0"/>
                  </a:lnTo>
                  <a:lnTo>
                    <a:pt x="5402189" y="0"/>
                  </a:lnTo>
                  <a:lnTo>
                    <a:pt x="5447381" y="4471"/>
                  </a:lnTo>
                  <a:lnTo>
                    <a:pt x="5490426" y="17553"/>
                  </a:lnTo>
                  <a:lnTo>
                    <a:pt x="5530115" y="38743"/>
                  </a:lnTo>
                  <a:lnTo>
                    <a:pt x="5565238" y="67542"/>
                  </a:lnTo>
                  <a:lnTo>
                    <a:pt x="5594039" y="102665"/>
                  </a:lnTo>
                  <a:lnTo>
                    <a:pt x="5615232" y="142356"/>
                  </a:lnTo>
                  <a:lnTo>
                    <a:pt x="5628316" y="185406"/>
                  </a:lnTo>
                  <a:lnTo>
                    <a:pt x="5632788" y="230607"/>
                  </a:lnTo>
                  <a:lnTo>
                    <a:pt x="5632788" y="6345387"/>
                  </a:lnTo>
                  <a:lnTo>
                    <a:pt x="5628103" y="6391859"/>
                  </a:lnTo>
                  <a:lnTo>
                    <a:pt x="5614666" y="6435144"/>
                  </a:lnTo>
                  <a:lnTo>
                    <a:pt x="5593404" y="6474314"/>
                  </a:lnTo>
                  <a:lnTo>
                    <a:pt x="5565245" y="6508443"/>
                  </a:lnTo>
                  <a:lnTo>
                    <a:pt x="5531116" y="6536602"/>
                  </a:lnTo>
                  <a:lnTo>
                    <a:pt x="5491945" y="6557864"/>
                  </a:lnTo>
                  <a:lnTo>
                    <a:pt x="5448660" y="6571301"/>
                  </a:lnTo>
                  <a:lnTo>
                    <a:pt x="5402189" y="6575986"/>
                  </a:lnTo>
                  <a:lnTo>
                    <a:pt x="230607" y="6575986"/>
                  </a:lnTo>
                  <a:lnTo>
                    <a:pt x="184131" y="6571301"/>
                  </a:lnTo>
                  <a:lnTo>
                    <a:pt x="140843" y="6557864"/>
                  </a:lnTo>
                  <a:lnTo>
                    <a:pt x="101671" y="6536602"/>
                  </a:lnTo>
                  <a:lnTo>
                    <a:pt x="67542" y="6508443"/>
                  </a:lnTo>
                  <a:lnTo>
                    <a:pt x="39383" y="6474314"/>
                  </a:lnTo>
                  <a:lnTo>
                    <a:pt x="18122" y="6435144"/>
                  </a:lnTo>
                  <a:lnTo>
                    <a:pt x="4685" y="6391859"/>
                  </a:lnTo>
                  <a:lnTo>
                    <a:pt x="0" y="6345387"/>
                  </a:lnTo>
                  <a:lnTo>
                    <a:pt x="0" y="2306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777147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2611858"/>
            <a:ext cx="2397443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13665" marR="2540" indent="-107633">
              <a:spcBef>
                <a:spcPts val="50"/>
              </a:spcBef>
              <a:tabLst>
                <a:tab pos="331788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bigram</a:t>
            </a:r>
            <a:r>
              <a:rPr sz="1700" u="heavy" spc="-8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matches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bigrams</a:t>
            </a:r>
            <a:r>
              <a:rPr sz="1700" spc="-9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46431" y="11739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Recall: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6431" y="23314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6" y="3488921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2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6752" y="2339655"/>
            <a:ext cx="1661477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77788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bigram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matches </a:t>
            </a:r>
            <a:r>
              <a:rPr sz="1700" dirty="0">
                <a:latin typeface="Lato"/>
                <a:cs typeface="Lato"/>
              </a:rPr>
              <a:t>bigrams</a:t>
            </a:r>
            <a:r>
              <a:rPr sz="1700" spc="-9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3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46057" y="3734932"/>
            <a:ext cx="43434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1.17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6121" y="3595268"/>
            <a:ext cx="172466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spcBef>
                <a:spcPts val="50"/>
              </a:spcBef>
              <a:tabLst>
                <a:tab pos="3063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2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2550" u="heavy" baseline="3104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0.335</a:t>
            </a:r>
            <a:r>
              <a:rPr sz="2550" spc="229" baseline="3104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0.57</a:t>
            </a:r>
            <a:endParaRPr sz="17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0.5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0458" y="1317407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0.67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1818" y="3341362"/>
            <a:ext cx="1860550" cy="697865"/>
            <a:chOff x="763635" y="6682723"/>
            <a:chExt cx="3721100" cy="1395730"/>
          </a:xfrm>
        </p:grpSpPr>
        <p:sp>
          <p:nvSpPr>
            <p:cNvPr id="26" name="object 26"/>
            <p:cNvSpPr/>
            <p:nvPr/>
          </p:nvSpPr>
          <p:spPr>
            <a:xfrm>
              <a:off x="768398" y="6687511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17016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68398" y="6687511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71394" y="66874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5">
                  <a:moveTo>
                    <a:pt x="1701696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71394" y="66874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68398" y="7433234"/>
              <a:ext cx="2190115" cy="640715"/>
            </a:xfrm>
            <a:custGeom>
              <a:avLst/>
              <a:gdLst/>
              <a:ahLst/>
              <a:cxnLst/>
              <a:rect l="l" t="t" r="r" b="b"/>
              <a:pathLst>
                <a:path w="2190115" h="640715">
                  <a:moveTo>
                    <a:pt x="2083295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083295" y="0"/>
                  </a:lnTo>
                  <a:lnTo>
                    <a:pt x="2124123" y="8124"/>
                  </a:lnTo>
                  <a:lnTo>
                    <a:pt x="2158745" y="31249"/>
                  </a:lnTo>
                  <a:lnTo>
                    <a:pt x="2181870" y="65862"/>
                  </a:lnTo>
                  <a:lnTo>
                    <a:pt x="2189995" y="106699"/>
                  </a:lnTo>
                  <a:lnTo>
                    <a:pt x="2189995" y="533498"/>
                  </a:lnTo>
                  <a:lnTo>
                    <a:pt x="2181610" y="575029"/>
                  </a:lnTo>
                  <a:lnTo>
                    <a:pt x="2158742" y="608945"/>
                  </a:lnTo>
                  <a:lnTo>
                    <a:pt x="2124826" y="631813"/>
                  </a:lnTo>
                  <a:lnTo>
                    <a:pt x="2083295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68398" y="7433234"/>
              <a:ext cx="2190115" cy="640715"/>
            </a:xfrm>
            <a:custGeom>
              <a:avLst/>
              <a:gdLst/>
              <a:ahLst/>
              <a:cxnLst/>
              <a:rect l="l" t="t" r="r" b="b"/>
              <a:pathLst>
                <a:path w="219011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083295" y="0"/>
                  </a:lnTo>
                  <a:lnTo>
                    <a:pt x="2124123" y="8124"/>
                  </a:lnTo>
                  <a:lnTo>
                    <a:pt x="2158745" y="31249"/>
                  </a:lnTo>
                  <a:lnTo>
                    <a:pt x="2181870" y="65862"/>
                  </a:lnTo>
                  <a:lnTo>
                    <a:pt x="2189995" y="106699"/>
                  </a:lnTo>
                  <a:lnTo>
                    <a:pt x="2189995" y="533498"/>
                  </a:lnTo>
                  <a:lnTo>
                    <a:pt x="2181610" y="575029"/>
                  </a:lnTo>
                  <a:lnTo>
                    <a:pt x="2158742" y="608945"/>
                  </a:lnTo>
                  <a:lnTo>
                    <a:pt x="2124826" y="631813"/>
                  </a:lnTo>
                  <a:lnTo>
                    <a:pt x="2083295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44210" y="3375534"/>
            <a:ext cx="774700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43828">
              <a:spcBef>
                <a:spcPts val="50"/>
              </a:spcBef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endParaRPr sz="1500"/>
          </a:p>
          <a:p>
            <a:pPr marL="6350">
              <a:spcBef>
                <a:spcPts val="1135"/>
              </a:spcBef>
            </a:pPr>
            <a:r>
              <a:rPr sz="1500" dirty="0"/>
              <a:t>very</a:t>
            </a:r>
            <a:r>
              <a:rPr sz="1500" spc="-3" dirty="0"/>
              <a:t> </a:t>
            </a:r>
            <a:r>
              <a:rPr sz="1500" spc="-10" dirty="0"/>
              <a:t>cold</a:t>
            </a:r>
            <a:endParaRPr sz="1500"/>
          </a:p>
        </p:txBody>
      </p:sp>
      <p:grpSp>
        <p:nvGrpSpPr>
          <p:cNvPr id="33" name="object 33"/>
          <p:cNvGrpSpPr/>
          <p:nvPr/>
        </p:nvGrpSpPr>
        <p:grpSpPr>
          <a:xfrm>
            <a:off x="1525916" y="3714199"/>
            <a:ext cx="1381760" cy="325120"/>
            <a:chOff x="3051831" y="7428397"/>
            <a:chExt cx="2763520" cy="650240"/>
          </a:xfrm>
        </p:grpSpPr>
        <p:sp>
          <p:nvSpPr>
            <p:cNvPr id="34" name="object 34"/>
            <p:cNvSpPr/>
            <p:nvPr/>
          </p:nvSpPr>
          <p:spPr>
            <a:xfrm>
              <a:off x="3056593" y="7433160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2647294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7" y="31253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056593" y="7433160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4" y="31249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506255" y="3375525"/>
            <a:ext cx="1224915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/>
              <a:t>is</a:t>
            </a:r>
            <a:r>
              <a:rPr sz="1500" spc="-3" dirty="0"/>
              <a:t> </a:t>
            </a:r>
            <a:r>
              <a:rPr sz="1500" spc="-10" dirty="0"/>
              <a:t>very</a:t>
            </a:r>
            <a:endParaRPr sz="1500"/>
          </a:p>
          <a:p>
            <a:pPr marL="201930">
              <a:spcBef>
                <a:spcPts val="1135"/>
              </a:spcBef>
            </a:pPr>
            <a:r>
              <a:rPr sz="1500" dirty="0"/>
              <a:t>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  <p:grpSp>
        <p:nvGrpSpPr>
          <p:cNvPr id="37" name="object 37"/>
          <p:cNvGrpSpPr/>
          <p:nvPr/>
        </p:nvGrpSpPr>
        <p:grpSpPr>
          <a:xfrm>
            <a:off x="403068" y="1658440"/>
            <a:ext cx="1874838" cy="712788"/>
            <a:chOff x="806135" y="3316880"/>
            <a:chExt cx="3749675" cy="1425575"/>
          </a:xfrm>
        </p:grpSpPr>
        <p:sp>
          <p:nvSpPr>
            <p:cNvPr id="38" name="object 38"/>
            <p:cNvSpPr/>
            <p:nvPr/>
          </p:nvSpPr>
          <p:spPr>
            <a:xfrm>
              <a:off x="810898" y="3321643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4">
                  <a:moveTo>
                    <a:pt x="1701696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810898" y="3321643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742444" y="3321643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4">
                  <a:moveTo>
                    <a:pt x="1701696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742444" y="3321643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810898" y="4097441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4">
                  <a:moveTo>
                    <a:pt x="26472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7" y="31253"/>
                  </a:lnTo>
                  <a:lnTo>
                    <a:pt x="2745869" y="65871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810898" y="4097441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4" y="31249"/>
                  </a:lnTo>
                  <a:lnTo>
                    <a:pt x="2745869" y="65871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58462" y="915873"/>
            <a:ext cx="1856105" cy="141417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  <a:p>
            <a:pPr marL="229235" algn="ctr">
              <a:spcBef>
                <a:spcPts val="823"/>
              </a:spcBef>
              <a:tabLst>
                <a:tab pos="1073150" algn="l"/>
              </a:tabLst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r>
              <a:rPr sz="1500" dirty="0"/>
              <a:t>	is</a:t>
            </a:r>
            <a:r>
              <a:rPr sz="1500" spc="-3" dirty="0"/>
              <a:t> </a:t>
            </a:r>
            <a:r>
              <a:rPr sz="1500" spc="-10" dirty="0"/>
              <a:t>cold</a:t>
            </a:r>
            <a:endParaRPr sz="1500"/>
          </a:p>
          <a:p>
            <a:pPr marL="227013">
              <a:spcBef>
                <a:spcPts val="1255"/>
              </a:spcBef>
            </a:pPr>
            <a:r>
              <a:rPr sz="1500" dirty="0"/>
              <a:t>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6" name="object 46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7" name="object 47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70940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462" y="903107"/>
            <a:ext cx="3589655" cy="176073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3"/>
              </a:spcBef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7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>
              <a:latin typeface="Lato"/>
              <a:cs typeface="Lato"/>
            </a:endParaRPr>
          </a:p>
          <a:p>
            <a:pPr marL="6350">
              <a:lnSpc>
                <a:spcPts val="1585"/>
              </a:lnSpc>
              <a:spcBef>
                <a:spcPts val="3220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lnSpc>
                <a:spcPts val="3505"/>
              </a:lnSpc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3368" y="3420174"/>
            <a:ext cx="909003" cy="325120"/>
            <a:chOff x="786735" y="6840348"/>
            <a:chExt cx="1818005" cy="650240"/>
          </a:xfrm>
        </p:grpSpPr>
        <p:sp>
          <p:nvSpPr>
            <p:cNvPr id="5" name="object 5"/>
            <p:cNvSpPr/>
            <p:nvPr/>
          </p:nvSpPr>
          <p:spPr>
            <a:xfrm>
              <a:off x="791498" y="6845110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17016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791498" y="6845110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8462" y="3047152"/>
            <a:ext cx="2864803" cy="64504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Longest</a:t>
            </a:r>
            <a:r>
              <a:rPr spc="-6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common</a:t>
            </a:r>
            <a:r>
              <a:rPr spc="-6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subsequence</a:t>
            </a:r>
            <a:r>
              <a:rPr spc="-65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(LCS):</a:t>
            </a:r>
            <a:endParaRPr>
              <a:latin typeface="Lato"/>
              <a:cs typeface="Lato"/>
            </a:endParaRPr>
          </a:p>
          <a:p>
            <a:pPr marL="340995">
              <a:spcBef>
                <a:spcPts val="1525"/>
              </a:spcBef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endParaRPr sz="1500"/>
          </a:p>
        </p:txBody>
      </p:sp>
      <p:grpSp>
        <p:nvGrpSpPr>
          <p:cNvPr id="8" name="object 8"/>
          <p:cNvGrpSpPr/>
          <p:nvPr/>
        </p:nvGrpSpPr>
        <p:grpSpPr>
          <a:xfrm>
            <a:off x="393368" y="3826123"/>
            <a:ext cx="1381760" cy="325120"/>
            <a:chOff x="786735" y="7652246"/>
            <a:chExt cx="2763520" cy="650240"/>
          </a:xfrm>
        </p:grpSpPr>
        <p:sp>
          <p:nvSpPr>
            <p:cNvPr id="9" name="object 9"/>
            <p:cNvSpPr/>
            <p:nvPr/>
          </p:nvSpPr>
          <p:spPr>
            <a:xfrm>
              <a:off x="791498" y="7657009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26472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7" y="31253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91498" y="7657009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4" y="31249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9558" y="3860284"/>
            <a:ext cx="1029018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/>
              <a:t>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2275159" y="3641602"/>
            <a:ext cx="233680" cy="4680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000" spc="-25" dirty="0">
                <a:solidFill>
                  <a:srgbClr val="FF9C3B"/>
                </a:solidFill>
                <a:latin typeface="Lato"/>
                <a:cs typeface="Lato"/>
              </a:rPr>
              <a:t>2</a:t>
            </a:r>
            <a:endParaRPr sz="3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3560" y="1998468"/>
            <a:ext cx="4957128" cy="1127232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 indent="539433">
              <a:spcBef>
                <a:spcPts val="50"/>
              </a:spcBef>
            </a:pPr>
            <a:r>
              <a:rPr sz="3600" dirty="0"/>
              <a:t>Fine-tuning</a:t>
            </a:r>
            <a:r>
              <a:rPr sz="3600" spc="-228" dirty="0"/>
              <a:t> </a:t>
            </a:r>
            <a:r>
              <a:rPr sz="3600" dirty="0"/>
              <a:t>an</a:t>
            </a:r>
            <a:r>
              <a:rPr sz="3600" spc="-228" dirty="0"/>
              <a:t> </a:t>
            </a:r>
            <a:r>
              <a:rPr sz="3600" spc="-13" dirty="0"/>
              <a:t>LLM </a:t>
            </a:r>
            <a:r>
              <a:rPr sz="3600" dirty="0"/>
              <a:t>with</a:t>
            </a:r>
            <a:r>
              <a:rPr sz="3600" spc="-145" dirty="0"/>
              <a:t> </a:t>
            </a:r>
            <a:r>
              <a:rPr sz="3600" dirty="0"/>
              <a:t>instruction</a:t>
            </a:r>
            <a:r>
              <a:rPr sz="3600" spc="-143" dirty="0"/>
              <a:t> </a:t>
            </a:r>
            <a:r>
              <a:rPr sz="3600" spc="-5" dirty="0"/>
              <a:t>prompts</a:t>
            </a:r>
            <a:endParaRPr sz="3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1958975"/>
            <a:chOff x="267236" y="1787233"/>
            <a:chExt cx="5642610" cy="3917950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5472788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43054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989087"/>
            <a:ext cx="2397443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992072"/>
            <a:ext cx="1856105" cy="68320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975" marR="2540" indent="-47943">
              <a:spcBef>
                <a:spcPts val="50"/>
              </a:spcBef>
              <a:tabLst>
                <a:tab pos="430847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spc="-1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LCS(Gen,</a:t>
            </a:r>
            <a:r>
              <a:rPr sz="1700" u="heavy" spc="-9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1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Ref)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6431" y="1173922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Recall: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6" y="2331417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445" y="3488907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7063" y="2339655"/>
            <a:ext cx="178085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236855">
              <a:spcBef>
                <a:spcPts val="50"/>
              </a:spcBef>
            </a:pPr>
            <a:r>
              <a:rPr sz="1700" spc="-20" dirty="0">
                <a:latin typeface="Lato"/>
                <a:cs typeface="Lato"/>
              </a:rPr>
              <a:t>LCS(Gen,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Ref)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8821" y="3595268"/>
            <a:ext cx="4257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936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5</a:t>
            </a:r>
            <a:endParaRPr sz="17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08636" y="3438137"/>
            <a:ext cx="30892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0.2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13" dirty="0">
                <a:latin typeface="Lato"/>
                <a:cs typeface="Lato"/>
              </a:rPr>
              <a:t>0.9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0458" y="359529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0.44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0.4</a:t>
            </a:r>
            <a:endParaRPr sz="1700"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0.5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5299" y="1719772"/>
            <a:ext cx="2417445" cy="965518"/>
            <a:chOff x="750598" y="3439543"/>
            <a:chExt cx="4834890" cy="1931035"/>
          </a:xfrm>
        </p:grpSpPr>
        <p:sp>
          <p:nvSpPr>
            <p:cNvPr id="28" name="object 28"/>
            <p:cNvSpPr/>
            <p:nvPr/>
          </p:nvSpPr>
          <p:spPr>
            <a:xfrm>
              <a:off x="750598" y="3458593"/>
              <a:ext cx="753110" cy="1892935"/>
            </a:xfrm>
            <a:custGeom>
              <a:avLst/>
              <a:gdLst/>
              <a:ahLst/>
              <a:cxnLst/>
              <a:rect l="l" t="t" r="r" b="b"/>
              <a:pathLst>
                <a:path w="753110" h="1892935">
                  <a:moveTo>
                    <a:pt x="0" y="1892896"/>
                  </a:moveTo>
                  <a:lnTo>
                    <a:pt x="750598" y="1892896"/>
                  </a:lnTo>
                </a:path>
                <a:path w="753110" h="1892935">
                  <a:moveTo>
                    <a:pt x="2124" y="0"/>
                  </a:moveTo>
                  <a:lnTo>
                    <a:pt x="752723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631096" y="3458593"/>
              <a:ext cx="3954145" cy="1892935"/>
            </a:xfrm>
            <a:custGeom>
              <a:avLst/>
              <a:gdLst/>
              <a:ahLst/>
              <a:cxnLst/>
              <a:rect l="l" t="t" r="r" b="b"/>
              <a:pathLst>
                <a:path w="3954145" h="1892935">
                  <a:moveTo>
                    <a:pt x="0" y="0"/>
                  </a:moveTo>
                  <a:lnTo>
                    <a:pt x="2871594" y="0"/>
                  </a:lnTo>
                </a:path>
                <a:path w="3954145" h="1892935">
                  <a:moveTo>
                    <a:pt x="1082472" y="1892896"/>
                  </a:moveTo>
                  <a:lnTo>
                    <a:pt x="3954067" y="1892896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1" name="object 31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2" name="object 32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3" name="object 33"/>
          <p:cNvSpPr/>
          <p:nvPr/>
        </p:nvSpPr>
        <p:spPr>
          <a:xfrm>
            <a:off x="7593272" y="371339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1958975"/>
            <a:chOff x="267236" y="1787233"/>
            <a:chExt cx="5642610" cy="3917950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5472788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53827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989087"/>
            <a:ext cx="2397443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992072"/>
            <a:ext cx="1856105" cy="68320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975" marR="2540" indent="-47943">
              <a:spcBef>
                <a:spcPts val="50"/>
              </a:spcBef>
              <a:tabLst>
                <a:tab pos="430847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spc="-1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LCS(Gen,</a:t>
            </a:r>
            <a:r>
              <a:rPr sz="1700" u="heavy" spc="-9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1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Ref)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6431" y="1173922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Recall: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6" y="2331417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445" y="3488907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7063" y="2339655"/>
            <a:ext cx="178085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236855">
              <a:spcBef>
                <a:spcPts val="50"/>
              </a:spcBef>
            </a:pPr>
            <a:r>
              <a:rPr sz="1700" spc="-20" dirty="0">
                <a:latin typeface="Lato"/>
                <a:cs typeface="Lato"/>
              </a:rPr>
              <a:t>LCS(Gen,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Ref)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8821" y="3595268"/>
            <a:ext cx="4257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936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5</a:t>
            </a:r>
            <a:endParaRPr sz="17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08636" y="3438137"/>
            <a:ext cx="30892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0.2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13" dirty="0">
                <a:latin typeface="Lato"/>
                <a:cs typeface="Lato"/>
              </a:rPr>
              <a:t>0.9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0458" y="359529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0.44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0.4</a:t>
            </a:r>
            <a:endParaRPr sz="1700"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0.5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5299" y="1719772"/>
            <a:ext cx="2417445" cy="965518"/>
            <a:chOff x="750598" y="3439543"/>
            <a:chExt cx="4834890" cy="1931035"/>
          </a:xfrm>
        </p:grpSpPr>
        <p:sp>
          <p:nvSpPr>
            <p:cNvPr id="28" name="object 28"/>
            <p:cNvSpPr/>
            <p:nvPr/>
          </p:nvSpPr>
          <p:spPr>
            <a:xfrm>
              <a:off x="750598" y="3458593"/>
              <a:ext cx="753110" cy="1892935"/>
            </a:xfrm>
            <a:custGeom>
              <a:avLst/>
              <a:gdLst/>
              <a:ahLst/>
              <a:cxnLst/>
              <a:rect l="l" t="t" r="r" b="b"/>
              <a:pathLst>
                <a:path w="753110" h="1892935">
                  <a:moveTo>
                    <a:pt x="0" y="1892896"/>
                  </a:moveTo>
                  <a:lnTo>
                    <a:pt x="750598" y="1892896"/>
                  </a:lnTo>
                </a:path>
                <a:path w="753110" h="1892935">
                  <a:moveTo>
                    <a:pt x="2124" y="0"/>
                  </a:moveTo>
                  <a:lnTo>
                    <a:pt x="752723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631096" y="3458593"/>
              <a:ext cx="3954145" cy="1892935"/>
            </a:xfrm>
            <a:custGeom>
              <a:avLst/>
              <a:gdLst/>
              <a:ahLst/>
              <a:cxnLst/>
              <a:rect l="l" t="t" r="r" b="b"/>
              <a:pathLst>
                <a:path w="3954145" h="1892935">
                  <a:moveTo>
                    <a:pt x="0" y="0"/>
                  </a:moveTo>
                  <a:lnTo>
                    <a:pt x="2871594" y="0"/>
                  </a:lnTo>
                </a:path>
                <a:path w="3954145" h="1892935">
                  <a:moveTo>
                    <a:pt x="1082472" y="1892896"/>
                  </a:moveTo>
                  <a:lnTo>
                    <a:pt x="3954067" y="1892896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1" name="object 31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2" name="object 32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3" name="object 33"/>
          <p:cNvSpPr/>
          <p:nvPr/>
        </p:nvSpPr>
        <p:spPr>
          <a:xfrm>
            <a:off x="7593272" y="371339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4" name="object 34"/>
          <p:cNvSpPr txBox="1"/>
          <p:nvPr/>
        </p:nvSpPr>
        <p:spPr>
          <a:xfrm>
            <a:off x="358462" y="3047873"/>
            <a:ext cx="2547620" cy="4680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spc="-10" dirty="0">
                <a:latin typeface="Lato"/>
                <a:cs typeface="Lato"/>
              </a:rPr>
              <a:t>LCS:</a:t>
            </a:r>
            <a:endParaRPr sz="1500">
              <a:latin typeface="Lato"/>
              <a:cs typeface="Lato"/>
            </a:endParaRPr>
          </a:p>
          <a:p>
            <a:pPr marL="6350"/>
            <a:r>
              <a:rPr sz="1500" spc="-15" dirty="0">
                <a:latin typeface="Lato"/>
                <a:cs typeface="Lato"/>
              </a:rPr>
              <a:t>Longest</a:t>
            </a:r>
            <a:r>
              <a:rPr sz="1500" spc="-70" dirty="0">
                <a:latin typeface="Lato"/>
                <a:cs typeface="Lato"/>
              </a:rPr>
              <a:t> </a:t>
            </a:r>
            <a:r>
              <a:rPr sz="1500" spc="-13" dirty="0">
                <a:latin typeface="Lato"/>
                <a:cs typeface="Lato"/>
              </a:rPr>
              <a:t>common</a:t>
            </a:r>
            <a:r>
              <a:rPr sz="1500" spc="-70" dirty="0">
                <a:latin typeface="Lato"/>
                <a:cs typeface="Lato"/>
              </a:rPr>
              <a:t> </a:t>
            </a:r>
            <a:r>
              <a:rPr sz="1500" spc="-5" dirty="0">
                <a:latin typeface="Lato"/>
                <a:cs typeface="Lato"/>
              </a:rPr>
              <a:t>subsequence</a:t>
            </a:r>
            <a:endParaRPr sz="15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37582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5" dirty="0"/>
              <a:t> </a:t>
            </a:r>
            <a:r>
              <a:rPr dirty="0"/>
              <a:t>Evaluation</a:t>
            </a:r>
            <a:r>
              <a:rPr spc="-135" dirty="0"/>
              <a:t> </a:t>
            </a:r>
            <a:r>
              <a:rPr spc="-75" dirty="0"/>
              <a:t>-</a:t>
            </a:r>
            <a:r>
              <a:rPr spc="-135" dirty="0"/>
              <a:t> </a:t>
            </a:r>
            <a:r>
              <a:rPr dirty="0"/>
              <a:t>Metrics</a:t>
            </a:r>
            <a:r>
              <a:rPr spc="-135" dirty="0"/>
              <a:t> </a:t>
            </a:r>
            <a:r>
              <a:rPr spc="-75" dirty="0"/>
              <a:t>-</a:t>
            </a:r>
            <a:r>
              <a:rPr spc="-135" dirty="0"/>
              <a:t> </a:t>
            </a:r>
            <a:r>
              <a:rPr spc="-25" dirty="0"/>
              <a:t>ROUGE</a:t>
            </a:r>
            <a:r>
              <a:rPr spc="-135" dirty="0"/>
              <a:t> </a:t>
            </a:r>
            <a:r>
              <a:rPr spc="-5" dirty="0"/>
              <a:t>hacking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6869" y="1341257"/>
            <a:ext cx="3034665" cy="172226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 dirty="0">
              <a:latin typeface="Lato"/>
              <a:cs typeface="Lato"/>
            </a:endParaRPr>
          </a:p>
          <a:p>
            <a:pPr marL="6350">
              <a:spcBef>
                <a:spcPts val="73"/>
              </a:spcBef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7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 dirty="0">
              <a:latin typeface="Lato"/>
              <a:cs typeface="Lato"/>
            </a:endParaRPr>
          </a:p>
          <a:p>
            <a:pPr marL="6350">
              <a:lnSpc>
                <a:spcPts val="1585"/>
              </a:lnSpc>
              <a:spcBef>
                <a:spcPts val="291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 dirty="0">
              <a:latin typeface="Lato"/>
              <a:cs typeface="Lato"/>
            </a:endParaRPr>
          </a:p>
          <a:p>
            <a:pPr marL="6350">
              <a:lnSpc>
                <a:spcPts val="3505"/>
              </a:lnSpc>
            </a:pP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0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endParaRPr sz="30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018" y="893617"/>
            <a:ext cx="2463165" cy="1958975"/>
            <a:chOff x="572036" y="1787233"/>
            <a:chExt cx="4926330" cy="3917950"/>
          </a:xfrm>
        </p:grpSpPr>
        <p:sp>
          <p:nvSpPr>
            <p:cNvPr id="3" name="object 3"/>
            <p:cNvSpPr/>
            <p:nvPr/>
          </p:nvSpPr>
          <p:spPr>
            <a:xfrm>
              <a:off x="576798" y="1791996"/>
              <a:ext cx="4916805" cy="3908425"/>
            </a:xfrm>
            <a:custGeom>
              <a:avLst/>
              <a:gdLst/>
              <a:ahLst/>
              <a:cxnLst/>
              <a:rect l="l" t="t" r="r" b="b"/>
              <a:pathLst>
                <a:path w="4916805" h="3908425">
                  <a:moveTo>
                    <a:pt x="4756390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7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4756390" y="0"/>
                  </a:lnTo>
                  <a:lnTo>
                    <a:pt x="4817612" y="12179"/>
                  </a:lnTo>
                  <a:lnTo>
                    <a:pt x="4869515" y="46864"/>
                  </a:lnTo>
                  <a:lnTo>
                    <a:pt x="4904212" y="98776"/>
                  </a:lnTo>
                  <a:lnTo>
                    <a:pt x="4916390" y="160009"/>
                  </a:lnTo>
                  <a:lnTo>
                    <a:pt x="4916390" y="3748392"/>
                  </a:lnTo>
                  <a:lnTo>
                    <a:pt x="4908231" y="3798958"/>
                  </a:lnTo>
                  <a:lnTo>
                    <a:pt x="4885515" y="3842879"/>
                  </a:lnTo>
                  <a:lnTo>
                    <a:pt x="4850877" y="3877517"/>
                  </a:lnTo>
                  <a:lnTo>
                    <a:pt x="4806956" y="3900233"/>
                  </a:lnTo>
                  <a:lnTo>
                    <a:pt x="4756390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576798" y="1791996"/>
              <a:ext cx="4916805" cy="3908425"/>
            </a:xfrm>
            <a:custGeom>
              <a:avLst/>
              <a:gdLst/>
              <a:ahLst/>
              <a:cxnLst/>
              <a:rect l="l" t="t" r="r" b="b"/>
              <a:pathLst>
                <a:path w="491680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4756390" y="0"/>
                  </a:lnTo>
                  <a:lnTo>
                    <a:pt x="4817612" y="12179"/>
                  </a:lnTo>
                  <a:lnTo>
                    <a:pt x="4869515" y="46864"/>
                  </a:lnTo>
                  <a:lnTo>
                    <a:pt x="4904211" y="98776"/>
                  </a:lnTo>
                  <a:lnTo>
                    <a:pt x="4916390" y="160009"/>
                  </a:lnTo>
                  <a:lnTo>
                    <a:pt x="4916390" y="3748392"/>
                  </a:lnTo>
                  <a:lnTo>
                    <a:pt x="4908231" y="3798958"/>
                  </a:lnTo>
                  <a:lnTo>
                    <a:pt x="4885514" y="3842879"/>
                  </a:lnTo>
                  <a:lnTo>
                    <a:pt x="4850877" y="3877516"/>
                  </a:lnTo>
                  <a:lnTo>
                    <a:pt x="4806956" y="3900233"/>
                  </a:lnTo>
                  <a:lnTo>
                    <a:pt x="4756390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53618" y="3013613"/>
            <a:ext cx="8766493" cy="1249363"/>
            <a:chOff x="507236" y="6027225"/>
            <a:chExt cx="17532985" cy="2498725"/>
          </a:xfrm>
        </p:grpSpPr>
        <p:sp>
          <p:nvSpPr>
            <p:cNvPr id="6" name="object 6"/>
            <p:cNvSpPr/>
            <p:nvPr/>
          </p:nvSpPr>
          <p:spPr>
            <a:xfrm>
              <a:off x="511998" y="6031988"/>
              <a:ext cx="17523460" cy="2489200"/>
            </a:xfrm>
            <a:custGeom>
              <a:avLst/>
              <a:gdLst/>
              <a:ahLst/>
              <a:cxnLst/>
              <a:rect l="l" t="t" r="r" b="b"/>
              <a:pathLst>
                <a:path w="17523460" h="2489200">
                  <a:moveTo>
                    <a:pt x="17362965" y="2488794"/>
                  </a:moveTo>
                  <a:lnTo>
                    <a:pt x="160004" y="2488794"/>
                  </a:lnTo>
                  <a:lnTo>
                    <a:pt x="109431" y="2480639"/>
                  </a:lnTo>
                  <a:lnTo>
                    <a:pt x="65508" y="2457927"/>
                  </a:lnTo>
                  <a:lnTo>
                    <a:pt x="30871" y="2423293"/>
                  </a:lnTo>
                  <a:lnTo>
                    <a:pt x="8157" y="2379371"/>
                  </a:lnTo>
                  <a:lnTo>
                    <a:pt x="0" y="2328795"/>
                  </a:lnTo>
                  <a:lnTo>
                    <a:pt x="0" y="159999"/>
                  </a:lnTo>
                  <a:lnTo>
                    <a:pt x="8157" y="109423"/>
                  </a:lnTo>
                  <a:lnTo>
                    <a:pt x="30871" y="65501"/>
                  </a:lnTo>
                  <a:lnTo>
                    <a:pt x="65508" y="30867"/>
                  </a:lnTo>
                  <a:lnTo>
                    <a:pt x="109431" y="8155"/>
                  </a:lnTo>
                  <a:lnTo>
                    <a:pt x="160004" y="0"/>
                  </a:lnTo>
                  <a:lnTo>
                    <a:pt x="17362965" y="0"/>
                  </a:lnTo>
                  <a:lnTo>
                    <a:pt x="17424186" y="12178"/>
                  </a:lnTo>
                  <a:lnTo>
                    <a:pt x="17476089" y="46874"/>
                  </a:lnTo>
                  <a:lnTo>
                    <a:pt x="17510786" y="98777"/>
                  </a:lnTo>
                  <a:lnTo>
                    <a:pt x="17522964" y="159999"/>
                  </a:lnTo>
                  <a:lnTo>
                    <a:pt x="17522964" y="2328795"/>
                  </a:lnTo>
                  <a:lnTo>
                    <a:pt x="17514808" y="2379371"/>
                  </a:lnTo>
                  <a:lnTo>
                    <a:pt x="17492096" y="2423293"/>
                  </a:lnTo>
                  <a:lnTo>
                    <a:pt x="17457462" y="2457927"/>
                  </a:lnTo>
                  <a:lnTo>
                    <a:pt x="17413540" y="2480639"/>
                  </a:lnTo>
                  <a:lnTo>
                    <a:pt x="17362965" y="24887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511998" y="6031988"/>
              <a:ext cx="17523460" cy="2489200"/>
            </a:xfrm>
            <a:custGeom>
              <a:avLst/>
              <a:gdLst/>
              <a:ahLst/>
              <a:cxnLst/>
              <a:rect l="l" t="t" r="r" b="b"/>
              <a:pathLst>
                <a:path w="17523460" h="2489200">
                  <a:moveTo>
                    <a:pt x="0" y="159999"/>
                  </a:moveTo>
                  <a:lnTo>
                    <a:pt x="8157" y="109423"/>
                  </a:lnTo>
                  <a:lnTo>
                    <a:pt x="30871" y="65501"/>
                  </a:lnTo>
                  <a:lnTo>
                    <a:pt x="65508" y="30867"/>
                  </a:lnTo>
                  <a:lnTo>
                    <a:pt x="109431" y="8155"/>
                  </a:lnTo>
                  <a:lnTo>
                    <a:pt x="160004" y="0"/>
                  </a:lnTo>
                  <a:lnTo>
                    <a:pt x="17362965" y="0"/>
                  </a:lnTo>
                  <a:lnTo>
                    <a:pt x="17424186" y="12178"/>
                  </a:lnTo>
                  <a:lnTo>
                    <a:pt x="17476089" y="46874"/>
                  </a:lnTo>
                  <a:lnTo>
                    <a:pt x="17510786" y="98777"/>
                  </a:lnTo>
                  <a:lnTo>
                    <a:pt x="17522964" y="159999"/>
                  </a:lnTo>
                  <a:lnTo>
                    <a:pt x="17522964" y="2328795"/>
                  </a:lnTo>
                  <a:lnTo>
                    <a:pt x="17514808" y="2379371"/>
                  </a:lnTo>
                  <a:lnTo>
                    <a:pt x="17492096" y="2423293"/>
                  </a:lnTo>
                  <a:lnTo>
                    <a:pt x="17457462" y="2457927"/>
                  </a:lnTo>
                  <a:lnTo>
                    <a:pt x="17413540" y="2480639"/>
                  </a:lnTo>
                  <a:lnTo>
                    <a:pt x="17362965" y="2488794"/>
                  </a:lnTo>
                  <a:lnTo>
                    <a:pt x="160004" y="2488794"/>
                  </a:lnTo>
                  <a:lnTo>
                    <a:pt x="109431" y="2480639"/>
                  </a:lnTo>
                  <a:lnTo>
                    <a:pt x="65508" y="2457927"/>
                  </a:lnTo>
                  <a:lnTo>
                    <a:pt x="30871" y="2423293"/>
                  </a:lnTo>
                  <a:lnTo>
                    <a:pt x="8157" y="2379371"/>
                  </a:lnTo>
                  <a:lnTo>
                    <a:pt x="0" y="2328795"/>
                  </a:lnTo>
                  <a:lnTo>
                    <a:pt x="0" y="1599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37839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5" dirty="0"/>
              <a:t> </a:t>
            </a:r>
            <a:r>
              <a:rPr dirty="0"/>
              <a:t>Evaluation</a:t>
            </a:r>
            <a:r>
              <a:rPr spc="-135" dirty="0"/>
              <a:t> </a:t>
            </a:r>
            <a:r>
              <a:rPr spc="-75" dirty="0"/>
              <a:t>-</a:t>
            </a:r>
            <a:r>
              <a:rPr spc="-135" dirty="0"/>
              <a:t> </a:t>
            </a:r>
            <a:r>
              <a:rPr dirty="0"/>
              <a:t>Metrics</a:t>
            </a:r>
            <a:r>
              <a:rPr spc="-135" dirty="0"/>
              <a:t> </a:t>
            </a:r>
            <a:r>
              <a:rPr spc="-75" dirty="0"/>
              <a:t>-</a:t>
            </a:r>
            <a:r>
              <a:rPr spc="-135" dirty="0"/>
              <a:t> </a:t>
            </a:r>
            <a:r>
              <a:rPr spc="-25" dirty="0"/>
              <a:t>ROUGE</a:t>
            </a:r>
            <a:r>
              <a:rPr spc="-135" dirty="0"/>
              <a:t> </a:t>
            </a:r>
            <a:r>
              <a:rPr spc="-5" dirty="0"/>
              <a:t>clipping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862" y="992072"/>
            <a:ext cx="2027238" cy="1488549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  <a:p>
            <a:pPr marL="6350">
              <a:spcBef>
                <a:spcPts val="1670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50"/>
              </a:spcBef>
            </a:pP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endParaRPr sz="20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62" y="3144501"/>
            <a:ext cx="1789430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outside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endParaRPr sz="20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3993" marR="2540" indent="-187960">
              <a:spcBef>
                <a:spcPts val="50"/>
              </a:spcBef>
              <a:tabLst>
                <a:tab pos="272098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unigram</a:t>
            </a:r>
            <a:r>
              <a:rPr sz="1700" u="heavy" spc="-10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matches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431" y="11739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1.0</a:t>
            </a:r>
            <a:endParaRPr sz="1700">
              <a:latin typeface="Lato"/>
              <a:cs typeface="Lato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240" y="1571756"/>
            <a:ext cx="442701" cy="41666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9" name="object 19"/>
          <p:cNvSpPr txBox="1"/>
          <p:nvPr/>
        </p:nvSpPr>
        <p:spPr>
          <a:xfrm>
            <a:off x="3246431" y="2331422"/>
            <a:ext cx="87725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5" dirty="0">
                <a:latin typeface="Lato"/>
                <a:cs typeface="Lato"/>
              </a:rPr>
              <a:t>Modified precision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65087" y="2339655"/>
            <a:ext cx="208470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8115" marR="2540" indent="-152083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clip(unigram</a:t>
            </a:r>
            <a:r>
              <a:rPr sz="1700" spc="-5" dirty="0">
                <a:latin typeface="Lato"/>
                <a:cs typeface="Lato"/>
              </a:rPr>
              <a:t> matches)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0458" y="245034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0.25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6" name="object 26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7" name="object 27"/>
          <p:cNvSpPr txBox="1"/>
          <p:nvPr/>
        </p:nvSpPr>
        <p:spPr>
          <a:xfrm>
            <a:off x="4917063" y="3591058"/>
            <a:ext cx="178085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46431" y="3319943"/>
            <a:ext cx="87725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5" dirty="0">
                <a:latin typeface="Lato"/>
                <a:cs typeface="Lato"/>
              </a:rPr>
              <a:t>Modified precision</a:t>
            </a:r>
            <a:endParaRPr sz="17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81673" y="3461528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52387" y="3331977"/>
            <a:ext cx="24171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spcBef>
                <a:spcPts val="50"/>
              </a:spcBef>
              <a:tabLst>
                <a:tab pos="2272665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clip(unigram matches)</a:t>
            </a:r>
            <a:r>
              <a:rPr sz="1700" u="heavy" spc="-1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2550" spc="-38" baseline="-40032" dirty="0">
                <a:latin typeface="Lato"/>
                <a:cs typeface="Lato"/>
              </a:rPr>
              <a:t>=</a:t>
            </a:r>
            <a:endParaRPr sz="2550" baseline="-40032">
              <a:latin typeface="Lato"/>
              <a:cs typeface="La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94123" y="3349479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10458" y="3463428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1.0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593272" y="3621349"/>
            <a:ext cx="1383983" cy="513397"/>
            <a:chOff x="15186544" y="7242698"/>
            <a:chExt cx="2767965" cy="1026794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8480" y="7435554"/>
              <a:ext cx="885402" cy="8333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186544" y="7247460"/>
              <a:ext cx="679450" cy="0"/>
            </a:xfrm>
            <a:custGeom>
              <a:avLst/>
              <a:gdLst/>
              <a:ahLst/>
              <a:cxnLst/>
              <a:rect l="l" t="t" r="r" b="b"/>
              <a:pathLst>
                <a:path w="679450">
                  <a:moveTo>
                    <a:pt x="0" y="0"/>
                  </a:moveTo>
                  <a:lnTo>
                    <a:pt x="67919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5" dirty="0"/>
              <a:t>Metrics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5941" y="908967"/>
            <a:ext cx="1736090" cy="1736090"/>
            <a:chOff x="3211881" y="1817933"/>
            <a:chExt cx="3472179" cy="3472179"/>
          </a:xfrm>
        </p:grpSpPr>
        <p:sp>
          <p:nvSpPr>
            <p:cNvPr id="4" name="object 4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27735" y="1584273"/>
            <a:ext cx="89281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ROUGE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23758" y="908967"/>
            <a:ext cx="1736090" cy="1736090"/>
            <a:chOff x="10847515" y="1817933"/>
            <a:chExt cx="3472179" cy="3472179"/>
          </a:xfrm>
        </p:grpSpPr>
        <p:sp>
          <p:nvSpPr>
            <p:cNvPr id="8" name="object 8"/>
            <p:cNvSpPr/>
            <p:nvPr/>
          </p:nvSpPr>
          <p:spPr>
            <a:xfrm>
              <a:off x="10852278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852277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24900" y="765141"/>
            <a:ext cx="2410778" cy="2111604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848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792480" marR="791528" indent="97155">
              <a:lnSpc>
                <a:spcPct val="115599"/>
              </a:lnSpc>
            </a:pPr>
            <a:r>
              <a:rPr sz="2000" spc="-10" dirty="0">
                <a:latin typeface="Lato"/>
                <a:cs typeface="Lato"/>
              </a:rPr>
              <a:t>BLEU </a:t>
            </a:r>
            <a:r>
              <a:rPr sz="2000" spc="-5" dirty="0">
                <a:latin typeface="Lato"/>
                <a:cs typeface="Lato"/>
              </a:rPr>
              <a:t>SCORE</a:t>
            </a:r>
            <a:endParaRPr lang="pt-PT" sz="2000" spc="-5" dirty="0">
              <a:latin typeface="Lato"/>
              <a:cs typeface="Lato"/>
            </a:endParaRPr>
          </a:p>
          <a:p>
            <a:pPr marL="792480" marR="791528" indent="97155">
              <a:lnSpc>
                <a:spcPct val="115599"/>
              </a:lnSpc>
            </a:pPr>
            <a:endParaRPr lang="en-PT" sz="2000" spc="-5" dirty="0">
              <a:latin typeface="Lato"/>
              <a:cs typeface="Lato"/>
            </a:endParaRPr>
          </a:p>
          <a:p>
            <a:pPr marL="792480" marR="791528" indent="97155">
              <a:lnSpc>
                <a:spcPct val="115599"/>
              </a:lnSpc>
            </a:pPr>
            <a:endParaRPr sz="2000" dirty="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672" y="2980797"/>
            <a:ext cx="366141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summarization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summary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one </a:t>
            </a:r>
            <a:r>
              <a:rPr sz="2000" spc="28" dirty="0">
                <a:latin typeface="Lato"/>
                <a:cs typeface="Lato"/>
              </a:rPr>
              <a:t>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more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reference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summaries</a:t>
            </a:r>
            <a:endParaRPr sz="20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7940" y="2980797"/>
            <a:ext cx="3849688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translation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human-</a:t>
            </a:r>
            <a:r>
              <a:rPr sz="2000" spc="-5" dirty="0">
                <a:latin typeface="Lato"/>
                <a:cs typeface="Lato"/>
              </a:rPr>
              <a:t>generated translations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0084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10" dirty="0"/>
              <a:t>BLEU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462" y="943399"/>
            <a:ext cx="8067993" cy="347146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BLEU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metric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Avg(precision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across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range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n-</a:t>
            </a:r>
            <a:r>
              <a:rPr sz="1700" spc="-13" dirty="0">
                <a:latin typeface="Lato"/>
                <a:cs typeface="Lato"/>
              </a:rPr>
              <a:t>gram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sizes)</a:t>
            </a:r>
            <a:endParaRPr sz="1700">
              <a:latin typeface="Lato"/>
              <a:cs typeface="Lato"/>
            </a:endParaRPr>
          </a:p>
          <a:p>
            <a:pPr marL="40005">
              <a:spcBef>
                <a:spcPts val="1965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40005">
              <a:spcBef>
                <a:spcPts val="713"/>
              </a:spcBef>
            </a:pP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to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say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warm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5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3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endParaRPr sz="2000">
              <a:latin typeface="Lato"/>
              <a:cs typeface="Lato"/>
            </a:endParaRPr>
          </a:p>
          <a:p>
            <a:pPr marL="40005">
              <a:spcBef>
                <a:spcPts val="1670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40005">
              <a:spcBef>
                <a:spcPts val="450"/>
              </a:spcBef>
            </a:pP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5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3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r>
              <a:rPr sz="2000" spc="2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5" dirty="0">
                <a:latin typeface="Lato"/>
                <a:cs typeface="Lato"/>
              </a:rPr>
              <a:t>-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BLEU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0.495</a:t>
            </a:r>
            <a:endParaRPr sz="2000">
              <a:latin typeface="Lato"/>
              <a:cs typeface="Lato"/>
            </a:endParaRPr>
          </a:p>
          <a:p>
            <a:pPr marL="40005" marR="701358">
              <a:lnSpc>
                <a:spcPct val="164700"/>
              </a:lnSpc>
            </a:pP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warm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5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3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r>
              <a:rPr sz="2000" spc="28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5" dirty="0">
                <a:latin typeface="Lato"/>
                <a:cs typeface="Lato"/>
              </a:rPr>
              <a:t>-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BLEU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0.730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to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say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warm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r>
              <a:rPr sz="2000" spc="28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5" dirty="0">
                <a:latin typeface="Lato"/>
                <a:cs typeface="Lato"/>
              </a:rPr>
              <a:t>-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BLEU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0.798</a:t>
            </a:r>
            <a:endParaRPr sz="2000">
              <a:latin typeface="Lato"/>
              <a:cs typeface="Lato"/>
            </a:endParaRPr>
          </a:p>
          <a:p>
            <a:pPr marL="40005">
              <a:spcBef>
                <a:spcPts val="1553"/>
              </a:spcBef>
            </a:pP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to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say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warm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5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3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r>
              <a:rPr sz="2000" spc="28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5" dirty="0">
                <a:latin typeface="Lato"/>
                <a:cs typeface="Lato"/>
              </a:rPr>
              <a:t>-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BLEU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1.000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5" dirty="0"/>
              <a:t>Metrics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5941" y="908967"/>
            <a:ext cx="1736090" cy="1736090"/>
            <a:chOff x="3211881" y="1817933"/>
            <a:chExt cx="3472179" cy="3472179"/>
          </a:xfrm>
        </p:grpSpPr>
        <p:sp>
          <p:nvSpPr>
            <p:cNvPr id="4" name="object 4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27735" y="1584273"/>
            <a:ext cx="89281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ROUGE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23758" y="908967"/>
            <a:ext cx="1736090" cy="1736090"/>
            <a:chOff x="10847515" y="1817933"/>
            <a:chExt cx="3472179" cy="3472179"/>
          </a:xfrm>
        </p:grpSpPr>
        <p:sp>
          <p:nvSpPr>
            <p:cNvPr id="8" name="object 8"/>
            <p:cNvSpPr/>
            <p:nvPr/>
          </p:nvSpPr>
          <p:spPr>
            <a:xfrm>
              <a:off x="10852278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852277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74270" y="1360435"/>
            <a:ext cx="835343" cy="68582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97155">
              <a:lnSpc>
                <a:spcPct val="115599"/>
              </a:lnSpc>
              <a:spcBef>
                <a:spcPts val="50"/>
              </a:spcBef>
            </a:pPr>
            <a:r>
              <a:rPr sz="2000" spc="-10" dirty="0">
                <a:latin typeface="Lato"/>
                <a:cs typeface="Lato"/>
              </a:rPr>
              <a:t>BLEU </a:t>
            </a:r>
            <a:r>
              <a:rPr sz="2000" spc="-5" dirty="0">
                <a:latin typeface="Lato"/>
                <a:cs typeface="Lato"/>
              </a:rPr>
              <a:t>SCORE</a:t>
            </a:r>
            <a:endParaRPr sz="20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672" y="2980797"/>
            <a:ext cx="366141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summarization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summary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one </a:t>
            </a:r>
            <a:r>
              <a:rPr sz="2000" spc="28" dirty="0">
                <a:latin typeface="Lato"/>
                <a:cs typeface="Lato"/>
              </a:rPr>
              <a:t>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more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reference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summaries</a:t>
            </a:r>
            <a:endParaRPr sz="20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7940" y="2980797"/>
            <a:ext cx="3849688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translation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human-</a:t>
            </a:r>
            <a:r>
              <a:rPr sz="2000" spc="-5" dirty="0">
                <a:latin typeface="Lato"/>
                <a:cs typeface="Lato"/>
              </a:rPr>
              <a:t>generated translations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287" y="2272787"/>
            <a:ext cx="2499678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600" spc="-5" dirty="0"/>
              <a:t>Benchmarks</a:t>
            </a:r>
            <a:endParaRPr sz="3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78"/>
            <a:ext cx="9144000" cy="580390"/>
            <a:chOff x="0" y="9126556"/>
            <a:chExt cx="18288000" cy="1160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1135" y="9473031"/>
              <a:ext cx="3265693" cy="8139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26556"/>
              <a:ext cx="18287963" cy="11604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12465" y="9448306"/>
              <a:ext cx="829498" cy="497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167" y="9343031"/>
              <a:ext cx="3492993" cy="77212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Evaluation</a:t>
            </a:r>
            <a:r>
              <a:rPr spc="-50" dirty="0"/>
              <a:t> </a:t>
            </a:r>
            <a:r>
              <a:rPr spc="-5" dirty="0"/>
              <a:t>benchmarks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48271" y="1662708"/>
            <a:ext cx="2024609" cy="5435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87169" y="1686409"/>
            <a:ext cx="2573970" cy="53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8636" y="1689097"/>
            <a:ext cx="1760784" cy="529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26687" y="2843377"/>
            <a:ext cx="2178425" cy="4712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44324" y="2837272"/>
            <a:ext cx="2520036" cy="49814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0" dirty="0"/>
              <a:t>GLUE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99" y="816548"/>
            <a:ext cx="1760784" cy="529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9662" y="1582520"/>
            <a:ext cx="36652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The</a:t>
            </a:r>
            <a:r>
              <a:rPr spc="-43" dirty="0"/>
              <a:t> </a:t>
            </a:r>
            <a:r>
              <a:rPr dirty="0"/>
              <a:t>tasks</a:t>
            </a:r>
            <a:r>
              <a:rPr spc="-43" dirty="0"/>
              <a:t> </a:t>
            </a:r>
            <a:r>
              <a:rPr dirty="0"/>
              <a:t>included</a:t>
            </a:r>
            <a:r>
              <a:rPr spc="-43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spc="-5" dirty="0"/>
              <a:t>SuperGLUE</a:t>
            </a:r>
            <a:r>
              <a:rPr spc="-45" dirty="0"/>
              <a:t> </a:t>
            </a:r>
            <a:r>
              <a:rPr spc="-5" dirty="0"/>
              <a:t>benchmark:</a:t>
            </a:r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8253" y="1975873"/>
            <a:ext cx="4936903" cy="20944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86200" y="4131491"/>
            <a:ext cx="5724843" cy="34496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056765" marR="2540" indent="-2050733">
              <a:spcBef>
                <a:spcPts val="50"/>
              </a:spcBef>
            </a:pPr>
            <a:r>
              <a:rPr sz="1100" dirty="0"/>
              <a:t>Source:</a:t>
            </a:r>
            <a:r>
              <a:rPr sz="1100" spc="-63" dirty="0"/>
              <a:t> </a:t>
            </a:r>
            <a:r>
              <a:rPr sz="1100" dirty="0"/>
              <a:t>Wang</a:t>
            </a:r>
            <a:r>
              <a:rPr sz="1100" spc="-28" dirty="0"/>
              <a:t> </a:t>
            </a:r>
            <a:r>
              <a:rPr sz="1100" dirty="0"/>
              <a:t>et</a:t>
            </a:r>
            <a:r>
              <a:rPr sz="1100" spc="-28" dirty="0"/>
              <a:t> </a:t>
            </a:r>
            <a:r>
              <a:rPr sz="1100" dirty="0"/>
              <a:t>al.</a:t>
            </a:r>
            <a:r>
              <a:rPr sz="1100" spc="-28" dirty="0"/>
              <a:t> </a:t>
            </a:r>
            <a:r>
              <a:rPr sz="1100" dirty="0"/>
              <a:t>2018,</a:t>
            </a:r>
            <a:r>
              <a:rPr sz="1100" spc="-28" dirty="0"/>
              <a:t> </a:t>
            </a:r>
            <a:r>
              <a:rPr sz="1100" spc="-10" dirty="0"/>
              <a:t>“GLUE:</a:t>
            </a:r>
            <a:r>
              <a:rPr sz="1100" spc="-65" dirty="0"/>
              <a:t> </a:t>
            </a:r>
            <a:r>
              <a:rPr sz="1100" dirty="0"/>
              <a:t>A</a:t>
            </a:r>
            <a:r>
              <a:rPr sz="1100" spc="-78" dirty="0"/>
              <a:t> </a:t>
            </a:r>
            <a:r>
              <a:rPr sz="1100" spc="-10" dirty="0"/>
              <a:t>Multi-</a:t>
            </a:r>
            <a:r>
              <a:rPr sz="1100" spc="-28" dirty="0"/>
              <a:t>Task </a:t>
            </a:r>
            <a:r>
              <a:rPr sz="1100" dirty="0"/>
              <a:t>Benchmark</a:t>
            </a:r>
            <a:r>
              <a:rPr sz="1100" spc="-28" dirty="0"/>
              <a:t> </a:t>
            </a:r>
            <a:r>
              <a:rPr sz="1100" spc="-5" dirty="0"/>
              <a:t>and</a:t>
            </a:r>
            <a:r>
              <a:rPr sz="1100" spc="-73" dirty="0"/>
              <a:t> </a:t>
            </a:r>
            <a:r>
              <a:rPr sz="1100" dirty="0"/>
              <a:t>Analysis</a:t>
            </a:r>
            <a:r>
              <a:rPr sz="1100" spc="-28" dirty="0"/>
              <a:t> </a:t>
            </a:r>
            <a:r>
              <a:rPr sz="1100" dirty="0"/>
              <a:t>Platform</a:t>
            </a:r>
            <a:r>
              <a:rPr sz="1100" spc="-28" dirty="0"/>
              <a:t> </a:t>
            </a:r>
            <a:r>
              <a:rPr sz="1100" dirty="0"/>
              <a:t>for</a:t>
            </a:r>
            <a:r>
              <a:rPr sz="1100" spc="-28" dirty="0"/>
              <a:t> </a:t>
            </a:r>
            <a:r>
              <a:rPr sz="1100" spc="-5" dirty="0"/>
              <a:t>Natural </a:t>
            </a:r>
            <a:r>
              <a:rPr sz="1100" dirty="0"/>
              <a:t>Language</a:t>
            </a:r>
            <a:r>
              <a:rPr sz="1100" spc="-70" dirty="0"/>
              <a:t> </a:t>
            </a:r>
            <a:r>
              <a:rPr sz="1100" spc="-5" dirty="0"/>
              <a:t>Understanding”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48" dirty="0"/>
              <a:t> </a:t>
            </a:r>
            <a:r>
              <a:rPr dirty="0"/>
              <a:t>learning</a:t>
            </a:r>
            <a:r>
              <a:rPr spc="-145" dirty="0"/>
              <a:t> </a:t>
            </a:r>
            <a:r>
              <a:rPr spc="55" dirty="0"/>
              <a:t>(ICL)</a:t>
            </a:r>
            <a:r>
              <a:rPr spc="-148" dirty="0"/>
              <a:t> </a:t>
            </a:r>
            <a:r>
              <a:rPr spc="-75" dirty="0"/>
              <a:t>-</a:t>
            </a:r>
            <a:r>
              <a:rPr spc="-145" dirty="0"/>
              <a:t> </a:t>
            </a:r>
            <a:r>
              <a:rPr dirty="0"/>
              <a:t>zero</a:t>
            </a:r>
            <a:r>
              <a:rPr spc="-148" dirty="0"/>
              <a:t> </a:t>
            </a:r>
            <a:r>
              <a:rPr dirty="0"/>
              <a:t>shot</a:t>
            </a:r>
            <a:r>
              <a:rPr spc="-145" dirty="0"/>
              <a:t> </a:t>
            </a:r>
            <a:r>
              <a:rPr spc="-5" dirty="0"/>
              <a:t>inference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7468" y="1347616"/>
            <a:ext cx="2612073" cy="835978"/>
            <a:chOff x="1214935" y="2695231"/>
            <a:chExt cx="5224145" cy="1671955"/>
          </a:xfrm>
        </p:grpSpPr>
        <p:sp>
          <p:nvSpPr>
            <p:cNvPr id="4" name="object 4"/>
            <p:cNvSpPr/>
            <p:nvPr/>
          </p:nvSpPr>
          <p:spPr>
            <a:xfrm>
              <a:off x="1219697" y="2699994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5214589" y="1662296"/>
                  </a:moveTo>
                  <a:lnTo>
                    <a:pt x="0" y="1662296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1662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19697" y="2699994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0" y="0"/>
                  </a:moveTo>
                  <a:lnTo>
                    <a:pt x="5214589" y="0"/>
                  </a:lnTo>
                  <a:lnTo>
                    <a:pt x="5214589" y="1662296"/>
                  </a:lnTo>
                  <a:lnTo>
                    <a:pt x="0" y="16622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93984" y="1427025"/>
            <a:ext cx="225298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635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97536" y="1346991"/>
            <a:ext cx="1474470" cy="1471295"/>
            <a:chOff x="7595072" y="2693982"/>
            <a:chExt cx="2948940" cy="2942590"/>
          </a:xfrm>
        </p:grpSpPr>
        <p:sp>
          <p:nvSpPr>
            <p:cNvPr id="8" name="object 8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49005" y="1961953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2088" y="1349997"/>
            <a:ext cx="2607310" cy="730328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65769" y="1586059"/>
            <a:ext cx="456883" cy="82233"/>
            <a:chOff x="6331537" y="317211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6331537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3172118"/>
              <a:ext cx="210999" cy="16394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323252" y="1586059"/>
            <a:ext cx="456883" cy="82233"/>
            <a:chOff x="10646503" y="3172118"/>
            <a:chExt cx="913765" cy="164465"/>
          </a:xfrm>
        </p:grpSpPr>
        <p:sp>
          <p:nvSpPr>
            <p:cNvPr id="16" name="object 16"/>
            <p:cNvSpPr/>
            <p:nvPr/>
          </p:nvSpPr>
          <p:spPr>
            <a:xfrm>
              <a:off x="10646503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5" dirty="0"/>
              <a:t>SuperGLUE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0636" y="2106502"/>
            <a:ext cx="6196971" cy="17902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9309" y="4131491"/>
            <a:ext cx="5818505" cy="34496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46618" marR="2540" indent="-2140585">
              <a:spcBef>
                <a:spcPts val="50"/>
              </a:spcBef>
            </a:pPr>
            <a:r>
              <a:rPr sz="1100" dirty="0"/>
              <a:t>Source:</a:t>
            </a:r>
            <a:r>
              <a:rPr sz="1100" spc="-48" dirty="0"/>
              <a:t> </a:t>
            </a:r>
            <a:r>
              <a:rPr sz="1100" dirty="0"/>
              <a:t>Wang</a:t>
            </a:r>
            <a:r>
              <a:rPr sz="1100" spc="-28" dirty="0"/>
              <a:t> </a:t>
            </a:r>
            <a:r>
              <a:rPr sz="1100" dirty="0"/>
              <a:t>et</a:t>
            </a:r>
            <a:r>
              <a:rPr sz="1100" spc="-25" dirty="0"/>
              <a:t> </a:t>
            </a:r>
            <a:r>
              <a:rPr sz="1100" dirty="0"/>
              <a:t>al.</a:t>
            </a:r>
            <a:r>
              <a:rPr sz="1100" spc="-28" dirty="0"/>
              <a:t> </a:t>
            </a:r>
            <a:r>
              <a:rPr sz="1100" dirty="0"/>
              <a:t>2019,</a:t>
            </a:r>
            <a:r>
              <a:rPr sz="1100" spc="-25" dirty="0"/>
              <a:t> </a:t>
            </a:r>
            <a:r>
              <a:rPr sz="1100" spc="-10" dirty="0"/>
              <a:t>“SuperGLUE:</a:t>
            </a:r>
            <a:r>
              <a:rPr sz="1100" spc="-68" dirty="0"/>
              <a:t> </a:t>
            </a:r>
            <a:r>
              <a:rPr sz="1100" dirty="0"/>
              <a:t>A</a:t>
            </a:r>
            <a:r>
              <a:rPr sz="1100" spc="-78" dirty="0"/>
              <a:t> </a:t>
            </a:r>
            <a:r>
              <a:rPr sz="1100" dirty="0"/>
              <a:t>Stickier</a:t>
            </a:r>
            <a:r>
              <a:rPr sz="1100" spc="-25" dirty="0"/>
              <a:t> </a:t>
            </a:r>
            <a:r>
              <a:rPr sz="1100" dirty="0"/>
              <a:t>Benchmark</a:t>
            </a:r>
            <a:r>
              <a:rPr sz="1100" spc="-28" dirty="0"/>
              <a:t> </a:t>
            </a:r>
            <a:r>
              <a:rPr sz="1100" dirty="0"/>
              <a:t>for</a:t>
            </a:r>
            <a:r>
              <a:rPr sz="1100" spc="-25" dirty="0"/>
              <a:t> </a:t>
            </a:r>
            <a:r>
              <a:rPr sz="1100" spc="-13" dirty="0"/>
              <a:t>General-</a:t>
            </a:r>
            <a:r>
              <a:rPr sz="1100" dirty="0"/>
              <a:t>Purpose</a:t>
            </a:r>
            <a:r>
              <a:rPr sz="1100" spc="-28" dirty="0"/>
              <a:t> </a:t>
            </a:r>
            <a:r>
              <a:rPr sz="1100" spc="-5" dirty="0"/>
              <a:t>Language Understanding</a:t>
            </a:r>
            <a:r>
              <a:rPr sz="1100" spc="-40" dirty="0"/>
              <a:t> </a:t>
            </a:r>
            <a:r>
              <a:rPr sz="1100" spc="-5" dirty="0"/>
              <a:t>Systems“</a:t>
            </a:r>
            <a:endParaRPr sz="1100"/>
          </a:p>
        </p:txBody>
      </p:sp>
      <p:sp>
        <p:nvSpPr>
          <p:cNvPr id="5" name="object 5"/>
          <p:cNvSpPr txBox="1"/>
          <p:nvPr/>
        </p:nvSpPr>
        <p:spPr>
          <a:xfrm>
            <a:off x="459662" y="1582520"/>
            <a:ext cx="36652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The</a:t>
            </a:r>
            <a:r>
              <a:rPr spc="-43" dirty="0"/>
              <a:t> </a:t>
            </a:r>
            <a:r>
              <a:rPr dirty="0"/>
              <a:t>tasks</a:t>
            </a:r>
            <a:r>
              <a:rPr spc="-43" dirty="0"/>
              <a:t> </a:t>
            </a:r>
            <a:r>
              <a:rPr dirty="0"/>
              <a:t>included</a:t>
            </a:r>
            <a:r>
              <a:rPr spc="-43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spc="-5" dirty="0"/>
              <a:t>SuperGLUE</a:t>
            </a:r>
            <a:r>
              <a:rPr spc="-45" dirty="0"/>
              <a:t> </a:t>
            </a:r>
            <a:r>
              <a:rPr spc="-5" dirty="0"/>
              <a:t>benchmark:</a:t>
            </a:r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524" y="858302"/>
            <a:ext cx="2573970" cy="53477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648987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GLUE</a:t>
            </a:r>
            <a:r>
              <a:rPr spc="-178" dirty="0"/>
              <a:t> </a:t>
            </a:r>
            <a:r>
              <a:rPr dirty="0"/>
              <a:t>and</a:t>
            </a:r>
            <a:r>
              <a:rPr spc="-178" dirty="0"/>
              <a:t> </a:t>
            </a:r>
            <a:r>
              <a:rPr dirty="0"/>
              <a:t>SuperGLUE</a:t>
            </a:r>
            <a:r>
              <a:rPr spc="-178" dirty="0"/>
              <a:t> </a:t>
            </a:r>
            <a:r>
              <a:rPr spc="-5" dirty="0"/>
              <a:t>leaderboards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5445" y="4602176"/>
            <a:ext cx="238315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Disclaimer:</a:t>
            </a:r>
            <a:r>
              <a:rPr sz="1000" spc="178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metrics</a:t>
            </a:r>
            <a:r>
              <a:rPr sz="1000" spc="-38" dirty="0">
                <a:latin typeface="Lato"/>
                <a:cs typeface="Lato"/>
              </a:rPr>
              <a:t> </a:t>
            </a:r>
            <a:r>
              <a:rPr sz="1000" spc="-13" dirty="0">
                <a:latin typeface="Lato"/>
                <a:cs typeface="Lato"/>
              </a:rPr>
              <a:t>may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not</a:t>
            </a:r>
            <a:r>
              <a:rPr sz="1000" spc="-38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be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13" dirty="0">
                <a:latin typeface="Lato"/>
                <a:cs typeface="Lato"/>
              </a:rPr>
              <a:t>up-to-</a:t>
            </a:r>
            <a:r>
              <a:rPr sz="1000" spc="-5" dirty="0">
                <a:latin typeface="Lato"/>
                <a:cs typeface="Lato"/>
              </a:rPr>
              <a:t>date.</a:t>
            </a:r>
            <a:endParaRPr sz="1000" dirty="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3688" y="4602176"/>
            <a:ext cx="5499418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Check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u="heavy" spc="-18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https://super.gluebenchmark.com</a:t>
            </a:r>
            <a:r>
              <a:rPr sz="1000" spc="-50" dirty="0">
                <a:solidFill>
                  <a:srgbClr val="0097A7"/>
                </a:solidFill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and</a:t>
            </a:r>
            <a:r>
              <a:rPr sz="1000" spc="-45" dirty="0">
                <a:latin typeface="Lato"/>
                <a:cs typeface="Lato"/>
              </a:rPr>
              <a:t> </a:t>
            </a:r>
            <a:r>
              <a:rPr sz="1000" u="heavy" spc="-8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3"/>
              </a:rPr>
              <a:t>https://gluebenchmark.com/leaderboard</a:t>
            </a:r>
            <a:r>
              <a:rPr sz="1000" spc="-50" dirty="0">
                <a:solidFill>
                  <a:srgbClr val="0097A7"/>
                </a:solidFill>
                <a:latin typeface="Lato"/>
                <a:cs typeface="Lato"/>
              </a:rPr>
              <a:t> </a:t>
            </a:r>
            <a:r>
              <a:rPr sz="1000" dirty="0"/>
              <a:t>for</a:t>
            </a:r>
            <a:r>
              <a:rPr sz="1000" spc="28" dirty="0"/>
              <a:t> </a:t>
            </a:r>
            <a:r>
              <a:rPr sz="1000" dirty="0"/>
              <a:t>the</a:t>
            </a:r>
            <a:r>
              <a:rPr sz="1000" spc="25" dirty="0"/>
              <a:t> </a:t>
            </a:r>
            <a:r>
              <a:rPr sz="1000" spc="-5" dirty="0"/>
              <a:t>latest.</a:t>
            </a:r>
            <a:endParaRPr sz="1000" dirty="0"/>
          </a:p>
        </p:txBody>
      </p:sp>
      <p:grpSp>
        <p:nvGrpSpPr>
          <p:cNvPr id="5" name="object 5"/>
          <p:cNvGrpSpPr/>
          <p:nvPr/>
        </p:nvGrpSpPr>
        <p:grpSpPr>
          <a:xfrm>
            <a:off x="688816" y="868137"/>
            <a:ext cx="7766368" cy="3538538"/>
            <a:chOff x="1307672" y="1328297"/>
            <a:chExt cx="15532735" cy="70770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672" y="1328297"/>
              <a:ext cx="13820972" cy="66450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0468" y="1750421"/>
              <a:ext cx="13750322" cy="66450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75718" y="1745658"/>
              <a:ext cx="13760450" cy="6654800"/>
            </a:xfrm>
            <a:custGeom>
              <a:avLst/>
              <a:gdLst/>
              <a:ahLst/>
              <a:cxnLst/>
              <a:rect l="l" t="t" r="r" b="b"/>
              <a:pathLst>
                <a:path w="13760450" h="6654800">
                  <a:moveTo>
                    <a:pt x="0" y="0"/>
                  </a:moveTo>
                  <a:lnTo>
                    <a:pt x="13759822" y="0"/>
                  </a:lnTo>
                  <a:lnTo>
                    <a:pt x="13759822" y="6654574"/>
                  </a:lnTo>
                  <a:lnTo>
                    <a:pt x="0" y="66545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03" y="409676"/>
            <a:ext cx="651437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spc="-10" dirty="0"/>
              <a:t>massive</a:t>
            </a:r>
            <a:r>
              <a:rPr spc="-160" dirty="0"/>
              <a:t> </a:t>
            </a:r>
            <a:r>
              <a:rPr spc="-5" dirty="0"/>
              <a:t>models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4015" y="1058542"/>
            <a:ext cx="2324100" cy="2324100"/>
            <a:chOff x="3288030" y="2117083"/>
            <a:chExt cx="4648200" cy="4648200"/>
          </a:xfrm>
        </p:grpSpPr>
        <p:sp>
          <p:nvSpPr>
            <p:cNvPr id="4" name="object 4"/>
            <p:cNvSpPr/>
            <p:nvPr/>
          </p:nvSpPr>
          <p:spPr>
            <a:xfrm>
              <a:off x="3292793" y="2121845"/>
              <a:ext cx="4638675" cy="4635500"/>
            </a:xfrm>
            <a:custGeom>
              <a:avLst/>
              <a:gdLst/>
              <a:ahLst/>
              <a:cxnLst/>
              <a:rect l="l" t="t" r="r" b="b"/>
              <a:pathLst>
                <a:path w="4638675" h="4635500">
                  <a:moveTo>
                    <a:pt x="2566969" y="12700"/>
                  </a:moveTo>
                  <a:lnTo>
                    <a:pt x="2031985" y="12700"/>
                  </a:lnTo>
                  <a:lnTo>
                    <a:pt x="2079198" y="0"/>
                  </a:lnTo>
                  <a:lnTo>
                    <a:pt x="2517747" y="0"/>
                  </a:lnTo>
                  <a:lnTo>
                    <a:pt x="2566969" y="12700"/>
                  </a:lnTo>
                  <a:close/>
                </a:path>
                <a:path w="4638675" h="4635500">
                  <a:moveTo>
                    <a:pt x="2746458" y="4597400"/>
                  </a:moveTo>
                  <a:lnTo>
                    <a:pt x="1892132" y="4597400"/>
                  </a:lnTo>
                  <a:lnTo>
                    <a:pt x="1490917" y="4483100"/>
                  </a:lnTo>
                  <a:lnTo>
                    <a:pt x="1448246" y="4457700"/>
                  </a:lnTo>
                  <a:lnTo>
                    <a:pt x="1364165" y="4432300"/>
                  </a:lnTo>
                  <a:lnTo>
                    <a:pt x="1281830" y="4381500"/>
                  </a:lnTo>
                  <a:lnTo>
                    <a:pt x="1241342" y="4368800"/>
                  </a:lnTo>
                  <a:lnTo>
                    <a:pt x="1161772" y="4318000"/>
                  </a:lnTo>
                  <a:lnTo>
                    <a:pt x="1122710" y="4305300"/>
                  </a:lnTo>
                  <a:lnTo>
                    <a:pt x="1046079" y="4254500"/>
                  </a:lnTo>
                  <a:lnTo>
                    <a:pt x="971504" y="4203700"/>
                  </a:lnTo>
                  <a:lnTo>
                    <a:pt x="935012" y="4178300"/>
                  </a:lnTo>
                  <a:lnTo>
                    <a:pt x="899063" y="4152900"/>
                  </a:lnTo>
                  <a:lnTo>
                    <a:pt x="863667" y="4114800"/>
                  </a:lnTo>
                  <a:lnTo>
                    <a:pt x="828833" y="4089400"/>
                  </a:lnTo>
                  <a:lnTo>
                    <a:pt x="794572" y="4064000"/>
                  </a:lnTo>
                  <a:lnTo>
                    <a:pt x="760892" y="4025900"/>
                  </a:lnTo>
                  <a:lnTo>
                    <a:pt x="727803" y="4000500"/>
                  </a:lnTo>
                  <a:lnTo>
                    <a:pt x="695316" y="3975100"/>
                  </a:lnTo>
                  <a:lnTo>
                    <a:pt x="663440" y="3937000"/>
                  </a:lnTo>
                  <a:lnTo>
                    <a:pt x="632185" y="3898900"/>
                  </a:lnTo>
                  <a:lnTo>
                    <a:pt x="601559" y="3873500"/>
                  </a:lnTo>
                  <a:lnTo>
                    <a:pt x="571574" y="3835400"/>
                  </a:lnTo>
                  <a:lnTo>
                    <a:pt x="542238" y="3797300"/>
                  </a:lnTo>
                  <a:lnTo>
                    <a:pt x="513561" y="3771900"/>
                  </a:lnTo>
                  <a:lnTo>
                    <a:pt x="485554" y="3733800"/>
                  </a:lnTo>
                  <a:lnTo>
                    <a:pt x="458225" y="3695700"/>
                  </a:lnTo>
                  <a:lnTo>
                    <a:pt x="431585" y="3657600"/>
                  </a:lnTo>
                  <a:lnTo>
                    <a:pt x="405642" y="3619500"/>
                  </a:lnTo>
                  <a:lnTo>
                    <a:pt x="380408" y="3581400"/>
                  </a:lnTo>
                  <a:lnTo>
                    <a:pt x="355890" y="3543300"/>
                  </a:lnTo>
                  <a:lnTo>
                    <a:pt x="332100" y="3505200"/>
                  </a:lnTo>
                  <a:lnTo>
                    <a:pt x="309047" y="3467100"/>
                  </a:lnTo>
                  <a:lnTo>
                    <a:pt x="286740" y="3429000"/>
                  </a:lnTo>
                  <a:lnTo>
                    <a:pt x="265189" y="3390900"/>
                  </a:lnTo>
                  <a:lnTo>
                    <a:pt x="244404" y="3352800"/>
                  </a:lnTo>
                  <a:lnTo>
                    <a:pt x="224395" y="3314700"/>
                  </a:lnTo>
                  <a:lnTo>
                    <a:pt x="205171" y="3263900"/>
                  </a:lnTo>
                  <a:lnTo>
                    <a:pt x="186742" y="3225800"/>
                  </a:lnTo>
                  <a:lnTo>
                    <a:pt x="169117" y="3187700"/>
                  </a:lnTo>
                  <a:lnTo>
                    <a:pt x="152307" y="3136900"/>
                  </a:lnTo>
                  <a:lnTo>
                    <a:pt x="136320" y="3098800"/>
                  </a:lnTo>
                  <a:lnTo>
                    <a:pt x="121167" y="3060700"/>
                  </a:lnTo>
                  <a:lnTo>
                    <a:pt x="106858" y="3009900"/>
                  </a:lnTo>
                  <a:lnTo>
                    <a:pt x="93401" y="2971800"/>
                  </a:lnTo>
                  <a:lnTo>
                    <a:pt x="80808" y="2921000"/>
                  </a:lnTo>
                  <a:lnTo>
                    <a:pt x="69086" y="2882900"/>
                  </a:lnTo>
                  <a:lnTo>
                    <a:pt x="58247" y="2832100"/>
                  </a:lnTo>
                  <a:lnTo>
                    <a:pt x="48299" y="2781300"/>
                  </a:lnTo>
                  <a:lnTo>
                    <a:pt x="39253" y="2743200"/>
                  </a:lnTo>
                  <a:lnTo>
                    <a:pt x="31118" y="2692400"/>
                  </a:lnTo>
                  <a:lnTo>
                    <a:pt x="23904" y="2641600"/>
                  </a:lnTo>
                  <a:lnTo>
                    <a:pt x="17620" y="2603500"/>
                  </a:lnTo>
                  <a:lnTo>
                    <a:pt x="12276" y="2552700"/>
                  </a:lnTo>
                  <a:lnTo>
                    <a:pt x="7882" y="2501900"/>
                  </a:lnTo>
                  <a:lnTo>
                    <a:pt x="4448" y="2463800"/>
                  </a:lnTo>
                  <a:lnTo>
                    <a:pt x="1983" y="2413000"/>
                  </a:lnTo>
                  <a:lnTo>
                    <a:pt x="497" y="2362200"/>
                  </a:lnTo>
                  <a:lnTo>
                    <a:pt x="0" y="2311400"/>
                  </a:lnTo>
                  <a:lnTo>
                    <a:pt x="497" y="2260600"/>
                  </a:lnTo>
                  <a:lnTo>
                    <a:pt x="1983" y="2209800"/>
                  </a:lnTo>
                  <a:lnTo>
                    <a:pt x="4448" y="2171700"/>
                  </a:lnTo>
                  <a:lnTo>
                    <a:pt x="7882" y="2120900"/>
                  </a:lnTo>
                  <a:lnTo>
                    <a:pt x="12276" y="2070100"/>
                  </a:lnTo>
                  <a:lnTo>
                    <a:pt x="17620" y="2019300"/>
                  </a:lnTo>
                  <a:lnTo>
                    <a:pt x="23904" y="1981200"/>
                  </a:lnTo>
                  <a:lnTo>
                    <a:pt x="31118" y="1930400"/>
                  </a:lnTo>
                  <a:lnTo>
                    <a:pt x="39253" y="1879600"/>
                  </a:lnTo>
                  <a:lnTo>
                    <a:pt x="48299" y="1841500"/>
                  </a:lnTo>
                  <a:lnTo>
                    <a:pt x="58247" y="1790700"/>
                  </a:lnTo>
                  <a:lnTo>
                    <a:pt x="69086" y="1752600"/>
                  </a:lnTo>
                  <a:lnTo>
                    <a:pt x="80808" y="1701800"/>
                  </a:lnTo>
                  <a:lnTo>
                    <a:pt x="93401" y="1663700"/>
                  </a:lnTo>
                  <a:lnTo>
                    <a:pt x="106858" y="1612900"/>
                  </a:lnTo>
                  <a:lnTo>
                    <a:pt x="121167" y="1574800"/>
                  </a:lnTo>
                  <a:lnTo>
                    <a:pt x="136320" y="1524000"/>
                  </a:lnTo>
                  <a:lnTo>
                    <a:pt x="152307" y="1485900"/>
                  </a:lnTo>
                  <a:lnTo>
                    <a:pt x="169117" y="1447800"/>
                  </a:lnTo>
                  <a:lnTo>
                    <a:pt x="186742" y="1397000"/>
                  </a:lnTo>
                  <a:lnTo>
                    <a:pt x="205171" y="1358900"/>
                  </a:lnTo>
                  <a:lnTo>
                    <a:pt x="224395" y="1320800"/>
                  </a:lnTo>
                  <a:lnTo>
                    <a:pt x="244404" y="1270000"/>
                  </a:lnTo>
                  <a:lnTo>
                    <a:pt x="265189" y="1231900"/>
                  </a:lnTo>
                  <a:lnTo>
                    <a:pt x="286740" y="1193800"/>
                  </a:lnTo>
                  <a:lnTo>
                    <a:pt x="309047" y="1155700"/>
                  </a:lnTo>
                  <a:lnTo>
                    <a:pt x="332100" y="1117600"/>
                  </a:lnTo>
                  <a:lnTo>
                    <a:pt x="355890" y="1079500"/>
                  </a:lnTo>
                  <a:lnTo>
                    <a:pt x="380408" y="1041400"/>
                  </a:lnTo>
                  <a:lnTo>
                    <a:pt x="405642" y="1003300"/>
                  </a:lnTo>
                  <a:lnTo>
                    <a:pt x="431585" y="965200"/>
                  </a:lnTo>
                  <a:lnTo>
                    <a:pt x="458225" y="927100"/>
                  </a:lnTo>
                  <a:lnTo>
                    <a:pt x="485554" y="889000"/>
                  </a:lnTo>
                  <a:lnTo>
                    <a:pt x="513561" y="863600"/>
                  </a:lnTo>
                  <a:lnTo>
                    <a:pt x="542238" y="825500"/>
                  </a:lnTo>
                  <a:lnTo>
                    <a:pt x="571574" y="787400"/>
                  </a:lnTo>
                  <a:lnTo>
                    <a:pt x="601559" y="749300"/>
                  </a:lnTo>
                  <a:lnTo>
                    <a:pt x="632185" y="723900"/>
                  </a:lnTo>
                  <a:lnTo>
                    <a:pt x="663440" y="685800"/>
                  </a:lnTo>
                  <a:lnTo>
                    <a:pt x="695316" y="660400"/>
                  </a:lnTo>
                  <a:lnTo>
                    <a:pt x="727803" y="622300"/>
                  </a:lnTo>
                  <a:lnTo>
                    <a:pt x="760892" y="596900"/>
                  </a:lnTo>
                  <a:lnTo>
                    <a:pt x="794572" y="571500"/>
                  </a:lnTo>
                  <a:lnTo>
                    <a:pt x="828833" y="533400"/>
                  </a:lnTo>
                  <a:lnTo>
                    <a:pt x="863667" y="508000"/>
                  </a:lnTo>
                  <a:lnTo>
                    <a:pt x="899063" y="482600"/>
                  </a:lnTo>
                  <a:lnTo>
                    <a:pt x="935012" y="457200"/>
                  </a:lnTo>
                  <a:lnTo>
                    <a:pt x="971504" y="419100"/>
                  </a:lnTo>
                  <a:lnTo>
                    <a:pt x="1046079" y="368300"/>
                  </a:lnTo>
                  <a:lnTo>
                    <a:pt x="1084142" y="355600"/>
                  </a:lnTo>
                  <a:lnTo>
                    <a:pt x="1161772" y="304800"/>
                  </a:lnTo>
                  <a:lnTo>
                    <a:pt x="1241342" y="254000"/>
                  </a:lnTo>
                  <a:lnTo>
                    <a:pt x="1281830" y="241300"/>
                  </a:lnTo>
                  <a:lnTo>
                    <a:pt x="1322775" y="215900"/>
                  </a:lnTo>
                  <a:lnTo>
                    <a:pt x="1364165" y="203200"/>
                  </a:lnTo>
                  <a:lnTo>
                    <a:pt x="1405992" y="177800"/>
                  </a:lnTo>
                  <a:lnTo>
                    <a:pt x="1448246" y="165100"/>
                  </a:lnTo>
                  <a:lnTo>
                    <a:pt x="1490917" y="139700"/>
                  </a:lnTo>
                  <a:lnTo>
                    <a:pt x="1533995" y="127000"/>
                  </a:lnTo>
                  <a:lnTo>
                    <a:pt x="1846142" y="38100"/>
                  </a:lnTo>
                  <a:lnTo>
                    <a:pt x="1892132" y="38100"/>
                  </a:lnTo>
                  <a:lnTo>
                    <a:pt x="1985063" y="12700"/>
                  </a:lnTo>
                  <a:lnTo>
                    <a:pt x="2616003" y="12700"/>
                  </a:lnTo>
                  <a:lnTo>
                    <a:pt x="2664835" y="25400"/>
                  </a:lnTo>
                  <a:lnTo>
                    <a:pt x="2713448" y="25400"/>
                  </a:lnTo>
                  <a:lnTo>
                    <a:pt x="2809960" y="50800"/>
                  </a:lnTo>
                  <a:lnTo>
                    <a:pt x="2857827" y="50800"/>
                  </a:lnTo>
                  <a:lnTo>
                    <a:pt x="2952707" y="76200"/>
                  </a:lnTo>
                  <a:lnTo>
                    <a:pt x="2999690" y="101600"/>
                  </a:lnTo>
                  <a:lnTo>
                    <a:pt x="3138622" y="139700"/>
                  </a:lnTo>
                  <a:lnTo>
                    <a:pt x="3184209" y="165100"/>
                  </a:lnTo>
                  <a:lnTo>
                    <a:pt x="3229410" y="177800"/>
                  </a:lnTo>
                  <a:lnTo>
                    <a:pt x="3274208" y="203200"/>
                  </a:lnTo>
                  <a:lnTo>
                    <a:pt x="3318588" y="215900"/>
                  </a:lnTo>
                  <a:lnTo>
                    <a:pt x="3449067" y="292100"/>
                  </a:lnTo>
                  <a:lnTo>
                    <a:pt x="3533681" y="342900"/>
                  </a:lnTo>
                  <a:lnTo>
                    <a:pt x="3616256" y="393700"/>
                  </a:lnTo>
                  <a:lnTo>
                    <a:pt x="3696667" y="444500"/>
                  </a:lnTo>
                  <a:lnTo>
                    <a:pt x="3736022" y="482600"/>
                  </a:lnTo>
                  <a:lnTo>
                    <a:pt x="3774791" y="508000"/>
                  </a:lnTo>
                  <a:lnTo>
                    <a:pt x="3812957" y="533400"/>
                  </a:lnTo>
                  <a:lnTo>
                    <a:pt x="3850506" y="571500"/>
                  </a:lnTo>
                  <a:lnTo>
                    <a:pt x="3887421" y="609600"/>
                  </a:lnTo>
                  <a:lnTo>
                    <a:pt x="3923688" y="635000"/>
                  </a:lnTo>
                  <a:lnTo>
                    <a:pt x="3959292" y="673100"/>
                  </a:lnTo>
                  <a:lnTo>
                    <a:pt x="3994139" y="711200"/>
                  </a:lnTo>
                  <a:lnTo>
                    <a:pt x="4028145" y="749300"/>
                  </a:lnTo>
                  <a:lnTo>
                    <a:pt x="4061302" y="787400"/>
                  </a:lnTo>
                  <a:lnTo>
                    <a:pt x="4093605" y="825500"/>
                  </a:lnTo>
                  <a:lnTo>
                    <a:pt x="4125048" y="863600"/>
                  </a:lnTo>
                  <a:lnTo>
                    <a:pt x="4155623" y="901700"/>
                  </a:lnTo>
                  <a:lnTo>
                    <a:pt x="4185325" y="939800"/>
                  </a:lnTo>
                  <a:lnTo>
                    <a:pt x="4214146" y="977900"/>
                  </a:lnTo>
                  <a:lnTo>
                    <a:pt x="4242082" y="1016000"/>
                  </a:lnTo>
                  <a:lnTo>
                    <a:pt x="4269124" y="1054100"/>
                  </a:lnTo>
                  <a:lnTo>
                    <a:pt x="4295268" y="1104900"/>
                  </a:lnTo>
                  <a:lnTo>
                    <a:pt x="4320506" y="1143000"/>
                  </a:lnTo>
                  <a:lnTo>
                    <a:pt x="4344833" y="1181100"/>
                  </a:lnTo>
                  <a:lnTo>
                    <a:pt x="4368241" y="1231900"/>
                  </a:lnTo>
                  <a:lnTo>
                    <a:pt x="4390725" y="1270000"/>
                  </a:lnTo>
                  <a:lnTo>
                    <a:pt x="4412278" y="1308100"/>
                  </a:lnTo>
                  <a:lnTo>
                    <a:pt x="4432894" y="1358900"/>
                  </a:lnTo>
                  <a:lnTo>
                    <a:pt x="4452567" y="1397000"/>
                  </a:lnTo>
                  <a:lnTo>
                    <a:pt x="4471289" y="1447800"/>
                  </a:lnTo>
                  <a:lnTo>
                    <a:pt x="4489055" y="1498600"/>
                  </a:lnTo>
                  <a:lnTo>
                    <a:pt x="4505858" y="1536700"/>
                  </a:lnTo>
                  <a:lnTo>
                    <a:pt x="4521693" y="1587500"/>
                  </a:lnTo>
                  <a:lnTo>
                    <a:pt x="4536551" y="1638300"/>
                  </a:lnTo>
                  <a:lnTo>
                    <a:pt x="4550428" y="1676400"/>
                  </a:lnTo>
                  <a:lnTo>
                    <a:pt x="4563317" y="1727200"/>
                  </a:lnTo>
                  <a:lnTo>
                    <a:pt x="4575212" y="1778000"/>
                  </a:lnTo>
                  <a:lnTo>
                    <a:pt x="4586105" y="1816100"/>
                  </a:lnTo>
                  <a:lnTo>
                    <a:pt x="4595991" y="1866900"/>
                  </a:lnTo>
                  <a:lnTo>
                    <a:pt x="4604864" y="1917700"/>
                  </a:lnTo>
                  <a:lnTo>
                    <a:pt x="4612717" y="1968500"/>
                  </a:lnTo>
                  <a:lnTo>
                    <a:pt x="4619543" y="2019300"/>
                  </a:lnTo>
                  <a:lnTo>
                    <a:pt x="4625336" y="2070100"/>
                  </a:lnTo>
                  <a:lnTo>
                    <a:pt x="4630091" y="2108200"/>
                  </a:lnTo>
                  <a:lnTo>
                    <a:pt x="4633800" y="2159000"/>
                  </a:lnTo>
                  <a:lnTo>
                    <a:pt x="4636457" y="2209800"/>
                  </a:lnTo>
                  <a:lnTo>
                    <a:pt x="4638056" y="2260600"/>
                  </a:lnTo>
                  <a:lnTo>
                    <a:pt x="4638590" y="2311400"/>
                  </a:lnTo>
                  <a:lnTo>
                    <a:pt x="4638093" y="2362200"/>
                  </a:lnTo>
                  <a:lnTo>
                    <a:pt x="4636607" y="2413000"/>
                  </a:lnTo>
                  <a:lnTo>
                    <a:pt x="4634142" y="2463800"/>
                  </a:lnTo>
                  <a:lnTo>
                    <a:pt x="4630707" y="2501900"/>
                  </a:lnTo>
                  <a:lnTo>
                    <a:pt x="4626314" y="2552700"/>
                  </a:lnTo>
                  <a:lnTo>
                    <a:pt x="4620970" y="2603500"/>
                  </a:lnTo>
                  <a:lnTo>
                    <a:pt x="4614686" y="2641600"/>
                  </a:lnTo>
                  <a:lnTo>
                    <a:pt x="4607472" y="2692400"/>
                  </a:lnTo>
                  <a:lnTo>
                    <a:pt x="4599337" y="2743200"/>
                  </a:lnTo>
                  <a:lnTo>
                    <a:pt x="4590291" y="2781300"/>
                  </a:lnTo>
                  <a:lnTo>
                    <a:pt x="4580343" y="2832100"/>
                  </a:lnTo>
                  <a:lnTo>
                    <a:pt x="4569504" y="2882900"/>
                  </a:lnTo>
                  <a:lnTo>
                    <a:pt x="4557782" y="2921000"/>
                  </a:lnTo>
                  <a:lnTo>
                    <a:pt x="4545188" y="2971800"/>
                  </a:lnTo>
                  <a:lnTo>
                    <a:pt x="4531732" y="3009900"/>
                  </a:lnTo>
                  <a:lnTo>
                    <a:pt x="4517422" y="3060700"/>
                  </a:lnTo>
                  <a:lnTo>
                    <a:pt x="4502270" y="3098800"/>
                  </a:lnTo>
                  <a:lnTo>
                    <a:pt x="4486283" y="3136900"/>
                  </a:lnTo>
                  <a:lnTo>
                    <a:pt x="4469473" y="3187700"/>
                  </a:lnTo>
                  <a:lnTo>
                    <a:pt x="4451848" y="3225800"/>
                  </a:lnTo>
                  <a:lnTo>
                    <a:pt x="4433419" y="3263900"/>
                  </a:lnTo>
                  <a:lnTo>
                    <a:pt x="4414195" y="3314700"/>
                  </a:lnTo>
                  <a:lnTo>
                    <a:pt x="4394185" y="3352800"/>
                  </a:lnTo>
                  <a:lnTo>
                    <a:pt x="4373401" y="3390900"/>
                  </a:lnTo>
                  <a:lnTo>
                    <a:pt x="4351850" y="3429000"/>
                  </a:lnTo>
                  <a:lnTo>
                    <a:pt x="4329543" y="3467100"/>
                  </a:lnTo>
                  <a:lnTo>
                    <a:pt x="4306490" y="3505200"/>
                  </a:lnTo>
                  <a:lnTo>
                    <a:pt x="4282699" y="3543300"/>
                  </a:lnTo>
                  <a:lnTo>
                    <a:pt x="4258182" y="3581400"/>
                  </a:lnTo>
                  <a:lnTo>
                    <a:pt x="4232947" y="3619500"/>
                  </a:lnTo>
                  <a:lnTo>
                    <a:pt x="4207005" y="3657600"/>
                  </a:lnTo>
                  <a:lnTo>
                    <a:pt x="4180365" y="3695700"/>
                  </a:lnTo>
                  <a:lnTo>
                    <a:pt x="4153036" y="3733800"/>
                  </a:lnTo>
                  <a:lnTo>
                    <a:pt x="4125028" y="3771900"/>
                  </a:lnTo>
                  <a:lnTo>
                    <a:pt x="4096352" y="3797300"/>
                  </a:lnTo>
                  <a:lnTo>
                    <a:pt x="4067016" y="3835400"/>
                  </a:lnTo>
                  <a:lnTo>
                    <a:pt x="4037031" y="3873500"/>
                  </a:lnTo>
                  <a:lnTo>
                    <a:pt x="4006405" y="3898900"/>
                  </a:lnTo>
                  <a:lnTo>
                    <a:pt x="3975150" y="3937000"/>
                  </a:lnTo>
                  <a:lnTo>
                    <a:pt x="3943273" y="3975100"/>
                  </a:lnTo>
                  <a:lnTo>
                    <a:pt x="3910786" y="4000500"/>
                  </a:lnTo>
                  <a:lnTo>
                    <a:pt x="3877698" y="4025900"/>
                  </a:lnTo>
                  <a:lnTo>
                    <a:pt x="3844018" y="4064000"/>
                  </a:lnTo>
                  <a:lnTo>
                    <a:pt x="3809757" y="4089400"/>
                  </a:lnTo>
                  <a:lnTo>
                    <a:pt x="3774923" y="4114800"/>
                  </a:lnTo>
                  <a:lnTo>
                    <a:pt x="3739527" y="4152900"/>
                  </a:lnTo>
                  <a:lnTo>
                    <a:pt x="3703578" y="4178300"/>
                  </a:lnTo>
                  <a:lnTo>
                    <a:pt x="3667085" y="4203700"/>
                  </a:lnTo>
                  <a:lnTo>
                    <a:pt x="3592511" y="4254500"/>
                  </a:lnTo>
                  <a:lnTo>
                    <a:pt x="3515880" y="4305300"/>
                  </a:lnTo>
                  <a:lnTo>
                    <a:pt x="3476817" y="4318000"/>
                  </a:lnTo>
                  <a:lnTo>
                    <a:pt x="3397248" y="4368800"/>
                  </a:lnTo>
                  <a:lnTo>
                    <a:pt x="3356759" y="4381500"/>
                  </a:lnTo>
                  <a:lnTo>
                    <a:pt x="3274425" y="4432300"/>
                  </a:lnTo>
                  <a:lnTo>
                    <a:pt x="3190344" y="4457700"/>
                  </a:lnTo>
                  <a:lnTo>
                    <a:pt x="3147673" y="4483100"/>
                  </a:lnTo>
                  <a:lnTo>
                    <a:pt x="2746458" y="4597400"/>
                  </a:lnTo>
                  <a:close/>
                </a:path>
                <a:path w="4638675" h="4635500">
                  <a:moveTo>
                    <a:pt x="2653527" y="4610100"/>
                  </a:moveTo>
                  <a:lnTo>
                    <a:pt x="1985063" y="4610100"/>
                  </a:lnTo>
                  <a:lnTo>
                    <a:pt x="1938442" y="4597400"/>
                  </a:lnTo>
                  <a:lnTo>
                    <a:pt x="2700148" y="4597400"/>
                  </a:lnTo>
                  <a:lnTo>
                    <a:pt x="2653527" y="4610100"/>
                  </a:lnTo>
                  <a:close/>
                </a:path>
                <a:path w="4638675" h="4635500">
                  <a:moveTo>
                    <a:pt x="2559391" y="4622800"/>
                  </a:moveTo>
                  <a:lnTo>
                    <a:pt x="2079198" y="4622800"/>
                  </a:lnTo>
                  <a:lnTo>
                    <a:pt x="2031985" y="4610100"/>
                  </a:lnTo>
                  <a:lnTo>
                    <a:pt x="2606605" y="4610100"/>
                  </a:lnTo>
                  <a:lnTo>
                    <a:pt x="2559391" y="4622800"/>
                  </a:lnTo>
                  <a:close/>
                </a:path>
                <a:path w="4638675" h="4635500">
                  <a:moveTo>
                    <a:pt x="2416101" y="4635500"/>
                  </a:moveTo>
                  <a:lnTo>
                    <a:pt x="2222489" y="4635500"/>
                  </a:lnTo>
                  <a:lnTo>
                    <a:pt x="2174460" y="4622800"/>
                  </a:lnTo>
                  <a:lnTo>
                    <a:pt x="2464130" y="4622800"/>
                  </a:lnTo>
                  <a:lnTo>
                    <a:pt x="2416101" y="4635500"/>
                  </a:lnTo>
                  <a:close/>
                </a:path>
              </a:pathLst>
            </a:custGeom>
            <a:solidFill>
              <a:srgbClr val="A3C1F4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92793" y="2121845"/>
              <a:ext cx="4638675" cy="4638675"/>
            </a:xfrm>
            <a:custGeom>
              <a:avLst/>
              <a:gdLst/>
              <a:ahLst/>
              <a:cxnLst/>
              <a:rect l="l" t="t" r="r" b="b"/>
              <a:pathLst>
                <a:path w="4638675" h="4638675">
                  <a:moveTo>
                    <a:pt x="0" y="2319295"/>
                  </a:moveTo>
                  <a:lnTo>
                    <a:pt x="497" y="2270770"/>
                  </a:lnTo>
                  <a:lnTo>
                    <a:pt x="1983" y="2222489"/>
                  </a:lnTo>
                  <a:lnTo>
                    <a:pt x="4448" y="2174460"/>
                  </a:lnTo>
                  <a:lnTo>
                    <a:pt x="7882" y="2126693"/>
                  </a:lnTo>
                  <a:lnTo>
                    <a:pt x="12276" y="2079198"/>
                  </a:lnTo>
                  <a:lnTo>
                    <a:pt x="17620" y="2031985"/>
                  </a:lnTo>
                  <a:lnTo>
                    <a:pt x="23904" y="1985063"/>
                  </a:lnTo>
                  <a:lnTo>
                    <a:pt x="31118" y="1938442"/>
                  </a:lnTo>
                  <a:lnTo>
                    <a:pt x="39253" y="1892132"/>
                  </a:lnTo>
                  <a:lnTo>
                    <a:pt x="48299" y="1846142"/>
                  </a:lnTo>
                  <a:lnTo>
                    <a:pt x="58247" y="1800482"/>
                  </a:lnTo>
                  <a:lnTo>
                    <a:pt x="69086" y="1755162"/>
                  </a:lnTo>
                  <a:lnTo>
                    <a:pt x="80808" y="1710191"/>
                  </a:lnTo>
                  <a:lnTo>
                    <a:pt x="93401" y="1665579"/>
                  </a:lnTo>
                  <a:lnTo>
                    <a:pt x="106858" y="1621336"/>
                  </a:lnTo>
                  <a:lnTo>
                    <a:pt x="121167" y="1577472"/>
                  </a:lnTo>
                  <a:lnTo>
                    <a:pt x="136320" y="1533995"/>
                  </a:lnTo>
                  <a:lnTo>
                    <a:pt x="152307" y="1490917"/>
                  </a:lnTo>
                  <a:lnTo>
                    <a:pt x="169117" y="1448246"/>
                  </a:lnTo>
                  <a:lnTo>
                    <a:pt x="186742" y="1405992"/>
                  </a:lnTo>
                  <a:lnTo>
                    <a:pt x="205171" y="1364165"/>
                  </a:lnTo>
                  <a:lnTo>
                    <a:pt x="224395" y="1322775"/>
                  </a:lnTo>
                  <a:lnTo>
                    <a:pt x="244404" y="1281830"/>
                  </a:lnTo>
                  <a:lnTo>
                    <a:pt x="265189" y="1241342"/>
                  </a:lnTo>
                  <a:lnTo>
                    <a:pt x="286740" y="1201320"/>
                  </a:lnTo>
                  <a:lnTo>
                    <a:pt x="309047" y="1161772"/>
                  </a:lnTo>
                  <a:lnTo>
                    <a:pt x="332100" y="1122710"/>
                  </a:lnTo>
                  <a:lnTo>
                    <a:pt x="355890" y="1084142"/>
                  </a:lnTo>
                  <a:lnTo>
                    <a:pt x="380408" y="1046079"/>
                  </a:lnTo>
                  <a:lnTo>
                    <a:pt x="405642" y="1008530"/>
                  </a:lnTo>
                  <a:lnTo>
                    <a:pt x="431585" y="971504"/>
                  </a:lnTo>
                  <a:lnTo>
                    <a:pt x="458225" y="935012"/>
                  </a:lnTo>
                  <a:lnTo>
                    <a:pt x="485554" y="899063"/>
                  </a:lnTo>
                  <a:lnTo>
                    <a:pt x="513561" y="863667"/>
                  </a:lnTo>
                  <a:lnTo>
                    <a:pt x="542238" y="828833"/>
                  </a:lnTo>
                  <a:lnTo>
                    <a:pt x="571574" y="794571"/>
                  </a:lnTo>
                  <a:lnTo>
                    <a:pt x="601559" y="760892"/>
                  </a:lnTo>
                  <a:lnTo>
                    <a:pt x="632185" y="727803"/>
                  </a:lnTo>
                  <a:lnTo>
                    <a:pt x="663440" y="695316"/>
                  </a:lnTo>
                  <a:lnTo>
                    <a:pt x="695316" y="663440"/>
                  </a:lnTo>
                  <a:lnTo>
                    <a:pt x="727803" y="632185"/>
                  </a:lnTo>
                  <a:lnTo>
                    <a:pt x="760892" y="601559"/>
                  </a:lnTo>
                  <a:lnTo>
                    <a:pt x="794571" y="571574"/>
                  </a:lnTo>
                  <a:lnTo>
                    <a:pt x="828833" y="542238"/>
                  </a:lnTo>
                  <a:lnTo>
                    <a:pt x="863667" y="513561"/>
                  </a:lnTo>
                  <a:lnTo>
                    <a:pt x="899063" y="485554"/>
                  </a:lnTo>
                  <a:lnTo>
                    <a:pt x="935012" y="458225"/>
                  </a:lnTo>
                  <a:lnTo>
                    <a:pt x="971504" y="431585"/>
                  </a:lnTo>
                  <a:lnTo>
                    <a:pt x="1008530" y="405642"/>
                  </a:lnTo>
                  <a:lnTo>
                    <a:pt x="1046079" y="380408"/>
                  </a:lnTo>
                  <a:lnTo>
                    <a:pt x="1084142" y="355890"/>
                  </a:lnTo>
                  <a:lnTo>
                    <a:pt x="1122710" y="332100"/>
                  </a:lnTo>
                  <a:lnTo>
                    <a:pt x="1161772" y="309047"/>
                  </a:lnTo>
                  <a:lnTo>
                    <a:pt x="1201320" y="286740"/>
                  </a:lnTo>
                  <a:lnTo>
                    <a:pt x="1241342" y="265189"/>
                  </a:lnTo>
                  <a:lnTo>
                    <a:pt x="1281830" y="244404"/>
                  </a:lnTo>
                  <a:lnTo>
                    <a:pt x="1322775" y="224395"/>
                  </a:lnTo>
                  <a:lnTo>
                    <a:pt x="1364165" y="205171"/>
                  </a:lnTo>
                  <a:lnTo>
                    <a:pt x="1405992" y="186742"/>
                  </a:lnTo>
                  <a:lnTo>
                    <a:pt x="1448246" y="169117"/>
                  </a:lnTo>
                  <a:lnTo>
                    <a:pt x="1490917" y="152307"/>
                  </a:lnTo>
                  <a:lnTo>
                    <a:pt x="1533995" y="136320"/>
                  </a:lnTo>
                  <a:lnTo>
                    <a:pt x="1577472" y="121167"/>
                  </a:lnTo>
                  <a:lnTo>
                    <a:pt x="1621336" y="106858"/>
                  </a:lnTo>
                  <a:lnTo>
                    <a:pt x="1665579" y="93401"/>
                  </a:lnTo>
                  <a:lnTo>
                    <a:pt x="1710191" y="80808"/>
                  </a:lnTo>
                  <a:lnTo>
                    <a:pt x="1755162" y="69086"/>
                  </a:lnTo>
                  <a:lnTo>
                    <a:pt x="1800482" y="58247"/>
                  </a:lnTo>
                  <a:lnTo>
                    <a:pt x="1846142" y="48299"/>
                  </a:lnTo>
                  <a:lnTo>
                    <a:pt x="1892132" y="39253"/>
                  </a:lnTo>
                  <a:lnTo>
                    <a:pt x="1938442" y="31118"/>
                  </a:lnTo>
                  <a:lnTo>
                    <a:pt x="1985063" y="23904"/>
                  </a:lnTo>
                  <a:lnTo>
                    <a:pt x="2031985" y="17620"/>
                  </a:lnTo>
                  <a:lnTo>
                    <a:pt x="2079198" y="12276"/>
                  </a:lnTo>
                  <a:lnTo>
                    <a:pt x="2126693" y="7882"/>
                  </a:lnTo>
                  <a:lnTo>
                    <a:pt x="2174460" y="4448"/>
                  </a:lnTo>
                  <a:lnTo>
                    <a:pt x="2222489" y="1983"/>
                  </a:lnTo>
                  <a:lnTo>
                    <a:pt x="2270770" y="497"/>
                  </a:lnTo>
                  <a:lnTo>
                    <a:pt x="2319295" y="0"/>
                  </a:lnTo>
                  <a:lnTo>
                    <a:pt x="2369112" y="534"/>
                  </a:lnTo>
                  <a:lnTo>
                    <a:pt x="2418803" y="2133"/>
                  </a:lnTo>
                  <a:lnTo>
                    <a:pt x="2468353" y="4790"/>
                  </a:lnTo>
                  <a:lnTo>
                    <a:pt x="2517747" y="8499"/>
                  </a:lnTo>
                  <a:lnTo>
                    <a:pt x="2566969" y="13254"/>
                  </a:lnTo>
                  <a:lnTo>
                    <a:pt x="2616003" y="19047"/>
                  </a:lnTo>
                  <a:lnTo>
                    <a:pt x="2664834" y="25874"/>
                  </a:lnTo>
                  <a:lnTo>
                    <a:pt x="2713448" y="33726"/>
                  </a:lnTo>
                  <a:lnTo>
                    <a:pt x="2761828" y="42599"/>
                  </a:lnTo>
                  <a:lnTo>
                    <a:pt x="2809960" y="52485"/>
                  </a:lnTo>
                  <a:lnTo>
                    <a:pt x="2857827" y="63379"/>
                  </a:lnTo>
                  <a:lnTo>
                    <a:pt x="2905414" y="75274"/>
                  </a:lnTo>
                  <a:lnTo>
                    <a:pt x="2952707" y="88163"/>
                  </a:lnTo>
                  <a:lnTo>
                    <a:pt x="2999690" y="102040"/>
                  </a:lnTo>
                  <a:lnTo>
                    <a:pt x="3046346" y="116899"/>
                  </a:lnTo>
                  <a:lnTo>
                    <a:pt x="3092662" y="132733"/>
                  </a:lnTo>
                  <a:lnTo>
                    <a:pt x="3138621" y="149537"/>
                  </a:lnTo>
                  <a:lnTo>
                    <a:pt x="3184209" y="167303"/>
                  </a:lnTo>
                  <a:lnTo>
                    <a:pt x="3229410" y="186025"/>
                  </a:lnTo>
                  <a:lnTo>
                    <a:pt x="3274207" y="205698"/>
                  </a:lnTo>
                  <a:lnTo>
                    <a:pt x="3318588" y="226313"/>
                  </a:lnTo>
                  <a:lnTo>
                    <a:pt x="3362534" y="247867"/>
                  </a:lnTo>
                  <a:lnTo>
                    <a:pt x="3406032" y="270351"/>
                  </a:lnTo>
                  <a:lnTo>
                    <a:pt x="3449067" y="293759"/>
                  </a:lnTo>
                  <a:lnTo>
                    <a:pt x="3491621" y="318086"/>
                  </a:lnTo>
                  <a:lnTo>
                    <a:pt x="3533681" y="343324"/>
                  </a:lnTo>
                  <a:lnTo>
                    <a:pt x="3575231" y="369468"/>
                  </a:lnTo>
                  <a:lnTo>
                    <a:pt x="3616256" y="396510"/>
                  </a:lnTo>
                  <a:lnTo>
                    <a:pt x="3656739" y="424446"/>
                  </a:lnTo>
                  <a:lnTo>
                    <a:pt x="3696666" y="453267"/>
                  </a:lnTo>
                  <a:lnTo>
                    <a:pt x="3736022" y="482969"/>
                  </a:lnTo>
                  <a:lnTo>
                    <a:pt x="3774791" y="513543"/>
                  </a:lnTo>
                  <a:lnTo>
                    <a:pt x="3812957" y="544986"/>
                  </a:lnTo>
                  <a:lnTo>
                    <a:pt x="3850506" y="577288"/>
                  </a:lnTo>
                  <a:lnTo>
                    <a:pt x="3887421" y="610446"/>
                  </a:lnTo>
                  <a:lnTo>
                    <a:pt x="3923688" y="644451"/>
                  </a:lnTo>
                  <a:lnTo>
                    <a:pt x="3959292" y="679298"/>
                  </a:lnTo>
                  <a:lnTo>
                    <a:pt x="3994139" y="714901"/>
                  </a:lnTo>
                  <a:lnTo>
                    <a:pt x="4028145" y="751168"/>
                  </a:lnTo>
                  <a:lnTo>
                    <a:pt x="4061302" y="788084"/>
                  </a:lnTo>
                  <a:lnTo>
                    <a:pt x="4093605" y="825632"/>
                  </a:lnTo>
                  <a:lnTo>
                    <a:pt x="4125048" y="863799"/>
                  </a:lnTo>
                  <a:lnTo>
                    <a:pt x="4155623" y="902568"/>
                  </a:lnTo>
                  <a:lnTo>
                    <a:pt x="4185324" y="941923"/>
                  </a:lnTo>
                  <a:lnTo>
                    <a:pt x="4214146" y="981850"/>
                  </a:lnTo>
                  <a:lnTo>
                    <a:pt x="4242081" y="1022334"/>
                  </a:lnTo>
                  <a:lnTo>
                    <a:pt x="4269124" y="1063358"/>
                  </a:lnTo>
                  <a:lnTo>
                    <a:pt x="4295268" y="1104908"/>
                  </a:lnTo>
                  <a:lnTo>
                    <a:pt x="4320506" y="1146968"/>
                  </a:lnTo>
                  <a:lnTo>
                    <a:pt x="4344833" y="1189523"/>
                  </a:lnTo>
                  <a:lnTo>
                    <a:pt x="4368241" y="1232557"/>
                  </a:lnTo>
                  <a:lnTo>
                    <a:pt x="4390725" y="1276055"/>
                  </a:lnTo>
                  <a:lnTo>
                    <a:pt x="4412278" y="1320002"/>
                  </a:lnTo>
                  <a:lnTo>
                    <a:pt x="4432894" y="1364382"/>
                  </a:lnTo>
                  <a:lnTo>
                    <a:pt x="4452566" y="1409180"/>
                  </a:lnTo>
                  <a:lnTo>
                    <a:pt x="4471289" y="1454381"/>
                  </a:lnTo>
                  <a:lnTo>
                    <a:pt x="4489055" y="1499968"/>
                  </a:lnTo>
                  <a:lnTo>
                    <a:pt x="4505858" y="1545928"/>
                  </a:lnTo>
                  <a:lnTo>
                    <a:pt x="4521692" y="1592243"/>
                  </a:lnTo>
                  <a:lnTo>
                    <a:pt x="4536551" y="1638900"/>
                  </a:lnTo>
                  <a:lnTo>
                    <a:pt x="4550428" y="1685883"/>
                  </a:lnTo>
                  <a:lnTo>
                    <a:pt x="4563317" y="1733175"/>
                  </a:lnTo>
                  <a:lnTo>
                    <a:pt x="4575212" y="1780763"/>
                  </a:lnTo>
                  <a:lnTo>
                    <a:pt x="4586105" y="1828630"/>
                  </a:lnTo>
                  <a:lnTo>
                    <a:pt x="4595991" y="1876761"/>
                  </a:lnTo>
                  <a:lnTo>
                    <a:pt x="4604864" y="1925142"/>
                  </a:lnTo>
                  <a:lnTo>
                    <a:pt x="4612716" y="1973755"/>
                  </a:lnTo>
                  <a:lnTo>
                    <a:pt x="4619543" y="2022587"/>
                  </a:lnTo>
                  <a:lnTo>
                    <a:pt x="4625336" y="2071621"/>
                  </a:lnTo>
                  <a:lnTo>
                    <a:pt x="4630091" y="2120843"/>
                  </a:lnTo>
                  <a:lnTo>
                    <a:pt x="4633800" y="2170236"/>
                  </a:lnTo>
                  <a:lnTo>
                    <a:pt x="4636457" y="2219786"/>
                  </a:lnTo>
                  <a:lnTo>
                    <a:pt x="4638056" y="2269478"/>
                  </a:lnTo>
                  <a:lnTo>
                    <a:pt x="4638590" y="2319295"/>
                  </a:lnTo>
                  <a:lnTo>
                    <a:pt x="4638093" y="2367819"/>
                  </a:lnTo>
                  <a:lnTo>
                    <a:pt x="4636607" y="2416101"/>
                  </a:lnTo>
                  <a:lnTo>
                    <a:pt x="4634141" y="2464130"/>
                  </a:lnTo>
                  <a:lnTo>
                    <a:pt x="4630707" y="2511897"/>
                  </a:lnTo>
                  <a:lnTo>
                    <a:pt x="4626313" y="2559391"/>
                  </a:lnTo>
                  <a:lnTo>
                    <a:pt x="4620970" y="2606605"/>
                  </a:lnTo>
                  <a:lnTo>
                    <a:pt x="4614686" y="2653527"/>
                  </a:lnTo>
                  <a:lnTo>
                    <a:pt x="4607472" y="2700148"/>
                  </a:lnTo>
                  <a:lnTo>
                    <a:pt x="4599337" y="2746458"/>
                  </a:lnTo>
                  <a:lnTo>
                    <a:pt x="4590290" y="2792448"/>
                  </a:lnTo>
                  <a:lnTo>
                    <a:pt x="4580343" y="2838108"/>
                  </a:lnTo>
                  <a:lnTo>
                    <a:pt x="4569504" y="2883428"/>
                  </a:lnTo>
                  <a:lnTo>
                    <a:pt x="4557782" y="2928399"/>
                  </a:lnTo>
                  <a:lnTo>
                    <a:pt x="4545188" y="2973010"/>
                  </a:lnTo>
                  <a:lnTo>
                    <a:pt x="4531732" y="3017253"/>
                  </a:lnTo>
                  <a:lnTo>
                    <a:pt x="4517422" y="3061118"/>
                  </a:lnTo>
                  <a:lnTo>
                    <a:pt x="4502270" y="3104594"/>
                  </a:lnTo>
                  <a:lnTo>
                    <a:pt x="4486283" y="3147673"/>
                  </a:lnTo>
                  <a:lnTo>
                    <a:pt x="4469473" y="3190344"/>
                  </a:lnTo>
                  <a:lnTo>
                    <a:pt x="4451848" y="3232598"/>
                  </a:lnTo>
                  <a:lnTo>
                    <a:pt x="4433419" y="3274425"/>
                  </a:lnTo>
                  <a:lnTo>
                    <a:pt x="4414195" y="3315815"/>
                  </a:lnTo>
                  <a:lnTo>
                    <a:pt x="4394185" y="3356759"/>
                  </a:lnTo>
                  <a:lnTo>
                    <a:pt x="4373400" y="3397247"/>
                  </a:lnTo>
                  <a:lnTo>
                    <a:pt x="4351850" y="3437270"/>
                  </a:lnTo>
                  <a:lnTo>
                    <a:pt x="4329543" y="3476817"/>
                  </a:lnTo>
                  <a:lnTo>
                    <a:pt x="4306489" y="3515880"/>
                  </a:lnTo>
                  <a:lnTo>
                    <a:pt x="4282699" y="3554447"/>
                  </a:lnTo>
                  <a:lnTo>
                    <a:pt x="4258182" y="3592511"/>
                  </a:lnTo>
                  <a:lnTo>
                    <a:pt x="4232947" y="3630060"/>
                  </a:lnTo>
                  <a:lnTo>
                    <a:pt x="4207005" y="3667085"/>
                  </a:lnTo>
                  <a:lnTo>
                    <a:pt x="4180365" y="3703577"/>
                  </a:lnTo>
                  <a:lnTo>
                    <a:pt x="4153036" y="3739527"/>
                  </a:lnTo>
                  <a:lnTo>
                    <a:pt x="4125028" y="3774923"/>
                  </a:lnTo>
                  <a:lnTo>
                    <a:pt x="4096352" y="3809757"/>
                  </a:lnTo>
                  <a:lnTo>
                    <a:pt x="4067016" y="3844018"/>
                  </a:lnTo>
                  <a:lnTo>
                    <a:pt x="4037031" y="3877698"/>
                  </a:lnTo>
                  <a:lnTo>
                    <a:pt x="4006405" y="3910786"/>
                  </a:lnTo>
                  <a:lnTo>
                    <a:pt x="3975150" y="3943273"/>
                  </a:lnTo>
                  <a:lnTo>
                    <a:pt x="3943273" y="3975150"/>
                  </a:lnTo>
                  <a:lnTo>
                    <a:pt x="3910786" y="4006405"/>
                  </a:lnTo>
                  <a:lnTo>
                    <a:pt x="3877698" y="4037031"/>
                  </a:lnTo>
                  <a:lnTo>
                    <a:pt x="3844018" y="4067016"/>
                  </a:lnTo>
                  <a:lnTo>
                    <a:pt x="3809757" y="4096352"/>
                  </a:lnTo>
                  <a:lnTo>
                    <a:pt x="3774923" y="4125028"/>
                  </a:lnTo>
                  <a:lnTo>
                    <a:pt x="3739527" y="4153036"/>
                  </a:lnTo>
                  <a:lnTo>
                    <a:pt x="3703577" y="4180365"/>
                  </a:lnTo>
                  <a:lnTo>
                    <a:pt x="3667085" y="4207005"/>
                  </a:lnTo>
                  <a:lnTo>
                    <a:pt x="3630060" y="4232947"/>
                  </a:lnTo>
                  <a:lnTo>
                    <a:pt x="3592511" y="4258182"/>
                  </a:lnTo>
                  <a:lnTo>
                    <a:pt x="3554447" y="4282699"/>
                  </a:lnTo>
                  <a:lnTo>
                    <a:pt x="3515880" y="4306489"/>
                  </a:lnTo>
                  <a:lnTo>
                    <a:pt x="3476817" y="4329543"/>
                  </a:lnTo>
                  <a:lnTo>
                    <a:pt x="3437270" y="4351850"/>
                  </a:lnTo>
                  <a:lnTo>
                    <a:pt x="3397247" y="4373400"/>
                  </a:lnTo>
                  <a:lnTo>
                    <a:pt x="3356759" y="4394185"/>
                  </a:lnTo>
                  <a:lnTo>
                    <a:pt x="3315815" y="4414195"/>
                  </a:lnTo>
                  <a:lnTo>
                    <a:pt x="3274425" y="4433419"/>
                  </a:lnTo>
                  <a:lnTo>
                    <a:pt x="3232598" y="4451848"/>
                  </a:lnTo>
                  <a:lnTo>
                    <a:pt x="3190344" y="4469473"/>
                  </a:lnTo>
                  <a:lnTo>
                    <a:pt x="3147673" y="4486283"/>
                  </a:lnTo>
                  <a:lnTo>
                    <a:pt x="3104594" y="4502270"/>
                  </a:lnTo>
                  <a:lnTo>
                    <a:pt x="3061118" y="4517422"/>
                  </a:lnTo>
                  <a:lnTo>
                    <a:pt x="3017253" y="4531732"/>
                  </a:lnTo>
                  <a:lnTo>
                    <a:pt x="2973010" y="4545188"/>
                  </a:lnTo>
                  <a:lnTo>
                    <a:pt x="2928399" y="4557782"/>
                  </a:lnTo>
                  <a:lnTo>
                    <a:pt x="2883428" y="4569504"/>
                  </a:lnTo>
                  <a:lnTo>
                    <a:pt x="2838108" y="4580343"/>
                  </a:lnTo>
                  <a:lnTo>
                    <a:pt x="2792448" y="4590290"/>
                  </a:lnTo>
                  <a:lnTo>
                    <a:pt x="2746458" y="4599337"/>
                  </a:lnTo>
                  <a:lnTo>
                    <a:pt x="2700148" y="4607472"/>
                  </a:lnTo>
                  <a:lnTo>
                    <a:pt x="2653527" y="4614686"/>
                  </a:lnTo>
                  <a:lnTo>
                    <a:pt x="2606605" y="4620970"/>
                  </a:lnTo>
                  <a:lnTo>
                    <a:pt x="2559391" y="4626313"/>
                  </a:lnTo>
                  <a:lnTo>
                    <a:pt x="2511897" y="4630707"/>
                  </a:lnTo>
                  <a:lnTo>
                    <a:pt x="2464130" y="4634141"/>
                  </a:lnTo>
                  <a:lnTo>
                    <a:pt x="2416101" y="4636607"/>
                  </a:lnTo>
                  <a:lnTo>
                    <a:pt x="2367819" y="4638093"/>
                  </a:lnTo>
                  <a:lnTo>
                    <a:pt x="2319295" y="4638590"/>
                  </a:lnTo>
                  <a:lnTo>
                    <a:pt x="2270770" y="4638093"/>
                  </a:lnTo>
                  <a:lnTo>
                    <a:pt x="2222489" y="4636607"/>
                  </a:lnTo>
                  <a:lnTo>
                    <a:pt x="2174460" y="4634141"/>
                  </a:lnTo>
                  <a:lnTo>
                    <a:pt x="2126693" y="4630707"/>
                  </a:lnTo>
                  <a:lnTo>
                    <a:pt x="2079198" y="4626313"/>
                  </a:lnTo>
                  <a:lnTo>
                    <a:pt x="2031985" y="4620970"/>
                  </a:lnTo>
                  <a:lnTo>
                    <a:pt x="1985063" y="4614686"/>
                  </a:lnTo>
                  <a:lnTo>
                    <a:pt x="1938442" y="4607472"/>
                  </a:lnTo>
                  <a:lnTo>
                    <a:pt x="1892132" y="4599337"/>
                  </a:lnTo>
                  <a:lnTo>
                    <a:pt x="1846142" y="4590290"/>
                  </a:lnTo>
                  <a:lnTo>
                    <a:pt x="1800482" y="4580343"/>
                  </a:lnTo>
                  <a:lnTo>
                    <a:pt x="1755162" y="4569504"/>
                  </a:lnTo>
                  <a:lnTo>
                    <a:pt x="1710191" y="4557782"/>
                  </a:lnTo>
                  <a:lnTo>
                    <a:pt x="1665579" y="4545188"/>
                  </a:lnTo>
                  <a:lnTo>
                    <a:pt x="1621336" y="4531732"/>
                  </a:lnTo>
                  <a:lnTo>
                    <a:pt x="1577472" y="4517422"/>
                  </a:lnTo>
                  <a:lnTo>
                    <a:pt x="1533995" y="4502270"/>
                  </a:lnTo>
                  <a:lnTo>
                    <a:pt x="1490917" y="4486283"/>
                  </a:lnTo>
                  <a:lnTo>
                    <a:pt x="1448246" y="4469473"/>
                  </a:lnTo>
                  <a:lnTo>
                    <a:pt x="1405992" y="4451848"/>
                  </a:lnTo>
                  <a:lnTo>
                    <a:pt x="1364165" y="4433419"/>
                  </a:lnTo>
                  <a:lnTo>
                    <a:pt x="1322775" y="4414195"/>
                  </a:lnTo>
                  <a:lnTo>
                    <a:pt x="1281830" y="4394185"/>
                  </a:lnTo>
                  <a:lnTo>
                    <a:pt x="1241342" y="4373400"/>
                  </a:lnTo>
                  <a:lnTo>
                    <a:pt x="1201320" y="4351850"/>
                  </a:lnTo>
                  <a:lnTo>
                    <a:pt x="1161772" y="4329543"/>
                  </a:lnTo>
                  <a:lnTo>
                    <a:pt x="1122710" y="4306489"/>
                  </a:lnTo>
                  <a:lnTo>
                    <a:pt x="1084142" y="4282699"/>
                  </a:lnTo>
                  <a:lnTo>
                    <a:pt x="1046079" y="4258182"/>
                  </a:lnTo>
                  <a:lnTo>
                    <a:pt x="1008530" y="4232947"/>
                  </a:lnTo>
                  <a:lnTo>
                    <a:pt x="971504" y="4207005"/>
                  </a:lnTo>
                  <a:lnTo>
                    <a:pt x="935012" y="4180365"/>
                  </a:lnTo>
                  <a:lnTo>
                    <a:pt x="899063" y="4153036"/>
                  </a:lnTo>
                  <a:lnTo>
                    <a:pt x="863667" y="4125028"/>
                  </a:lnTo>
                  <a:lnTo>
                    <a:pt x="828833" y="4096352"/>
                  </a:lnTo>
                  <a:lnTo>
                    <a:pt x="794571" y="4067016"/>
                  </a:lnTo>
                  <a:lnTo>
                    <a:pt x="760892" y="4037031"/>
                  </a:lnTo>
                  <a:lnTo>
                    <a:pt x="727803" y="4006405"/>
                  </a:lnTo>
                  <a:lnTo>
                    <a:pt x="695316" y="3975150"/>
                  </a:lnTo>
                  <a:lnTo>
                    <a:pt x="663440" y="3943273"/>
                  </a:lnTo>
                  <a:lnTo>
                    <a:pt x="632185" y="3910786"/>
                  </a:lnTo>
                  <a:lnTo>
                    <a:pt x="601559" y="3877698"/>
                  </a:lnTo>
                  <a:lnTo>
                    <a:pt x="571574" y="3844018"/>
                  </a:lnTo>
                  <a:lnTo>
                    <a:pt x="542238" y="3809757"/>
                  </a:lnTo>
                  <a:lnTo>
                    <a:pt x="513561" y="3774923"/>
                  </a:lnTo>
                  <a:lnTo>
                    <a:pt x="485554" y="3739527"/>
                  </a:lnTo>
                  <a:lnTo>
                    <a:pt x="458225" y="3703577"/>
                  </a:lnTo>
                  <a:lnTo>
                    <a:pt x="431585" y="3667085"/>
                  </a:lnTo>
                  <a:lnTo>
                    <a:pt x="405642" y="3630060"/>
                  </a:lnTo>
                  <a:lnTo>
                    <a:pt x="380408" y="3592511"/>
                  </a:lnTo>
                  <a:lnTo>
                    <a:pt x="355890" y="3554447"/>
                  </a:lnTo>
                  <a:lnTo>
                    <a:pt x="332100" y="3515880"/>
                  </a:lnTo>
                  <a:lnTo>
                    <a:pt x="309047" y="3476817"/>
                  </a:lnTo>
                  <a:lnTo>
                    <a:pt x="286740" y="3437270"/>
                  </a:lnTo>
                  <a:lnTo>
                    <a:pt x="265189" y="3397247"/>
                  </a:lnTo>
                  <a:lnTo>
                    <a:pt x="244404" y="3356759"/>
                  </a:lnTo>
                  <a:lnTo>
                    <a:pt x="224395" y="3315815"/>
                  </a:lnTo>
                  <a:lnTo>
                    <a:pt x="205171" y="3274425"/>
                  </a:lnTo>
                  <a:lnTo>
                    <a:pt x="186742" y="3232598"/>
                  </a:lnTo>
                  <a:lnTo>
                    <a:pt x="169117" y="3190344"/>
                  </a:lnTo>
                  <a:lnTo>
                    <a:pt x="152307" y="3147673"/>
                  </a:lnTo>
                  <a:lnTo>
                    <a:pt x="136320" y="3104594"/>
                  </a:lnTo>
                  <a:lnTo>
                    <a:pt x="121167" y="3061118"/>
                  </a:lnTo>
                  <a:lnTo>
                    <a:pt x="106858" y="3017253"/>
                  </a:lnTo>
                  <a:lnTo>
                    <a:pt x="93401" y="2973010"/>
                  </a:lnTo>
                  <a:lnTo>
                    <a:pt x="80808" y="2928399"/>
                  </a:lnTo>
                  <a:lnTo>
                    <a:pt x="69086" y="2883428"/>
                  </a:lnTo>
                  <a:lnTo>
                    <a:pt x="58247" y="2838108"/>
                  </a:lnTo>
                  <a:lnTo>
                    <a:pt x="48299" y="2792448"/>
                  </a:lnTo>
                  <a:lnTo>
                    <a:pt x="39253" y="2746458"/>
                  </a:lnTo>
                  <a:lnTo>
                    <a:pt x="31118" y="2700148"/>
                  </a:lnTo>
                  <a:lnTo>
                    <a:pt x="23904" y="2653527"/>
                  </a:lnTo>
                  <a:lnTo>
                    <a:pt x="17620" y="2606605"/>
                  </a:lnTo>
                  <a:lnTo>
                    <a:pt x="12276" y="2559391"/>
                  </a:lnTo>
                  <a:lnTo>
                    <a:pt x="7882" y="2511897"/>
                  </a:lnTo>
                  <a:lnTo>
                    <a:pt x="4448" y="2464130"/>
                  </a:lnTo>
                  <a:lnTo>
                    <a:pt x="1983" y="2416101"/>
                  </a:lnTo>
                  <a:lnTo>
                    <a:pt x="497" y="2367819"/>
                  </a:lnTo>
                  <a:lnTo>
                    <a:pt x="0" y="231929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72534" y="1671330"/>
            <a:ext cx="1265555" cy="1082669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6350" marR="2540" indent="1588" algn="ctr">
              <a:lnSpc>
                <a:spcPct val="100400"/>
              </a:lnSpc>
              <a:spcBef>
                <a:spcPts val="43"/>
              </a:spcBef>
            </a:pPr>
            <a:r>
              <a:rPr b="1" spc="-5" dirty="0"/>
              <a:t>Massive Multitask Language Understanding </a:t>
            </a:r>
            <a:r>
              <a:rPr spc="-5" dirty="0"/>
              <a:t>(MMLU)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927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2021</a:t>
            </a:r>
            <a:endParaRPr sz="17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160" y="4194573"/>
            <a:ext cx="2569528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Hendrycks,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2021.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“Measuring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Massive </a:t>
            </a:r>
            <a:r>
              <a:rPr sz="1000" dirty="0">
                <a:latin typeface="Lato"/>
                <a:cs typeface="Lato"/>
              </a:rPr>
              <a:t>Multitask</a:t>
            </a:r>
            <a:r>
              <a:rPr sz="1000" spc="-5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Language</a:t>
            </a:r>
            <a:r>
              <a:rPr sz="1000" spc="-5" dirty="0">
                <a:latin typeface="Lato"/>
                <a:cs typeface="Lato"/>
              </a:rPr>
              <a:t> Understanding”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3660" y="949692"/>
            <a:ext cx="3583930" cy="25853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2745" y="1943226"/>
            <a:ext cx="2687955" cy="5366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350">
              <a:spcBef>
                <a:spcPts val="425"/>
              </a:spcBef>
            </a:pPr>
            <a:r>
              <a:rPr b="1" spc="-13" dirty="0"/>
              <a:t>BIG-</a:t>
            </a:r>
            <a:r>
              <a:rPr b="1" dirty="0"/>
              <a:t>bench</a:t>
            </a:r>
            <a:r>
              <a:rPr b="1" spc="-45" dirty="0"/>
              <a:t> </a:t>
            </a:r>
            <a:r>
              <a:rPr b="1" spc="-10" dirty="0"/>
              <a:t>Hard</a:t>
            </a:r>
            <a:endParaRPr/>
          </a:p>
          <a:p>
            <a:pPr marL="1783715">
              <a:spcBef>
                <a:spcPts val="378"/>
              </a:spcBef>
            </a:pPr>
            <a:r>
              <a:rPr b="1" spc="-13" dirty="0"/>
              <a:t>BIG-</a:t>
            </a:r>
            <a:r>
              <a:rPr b="1" spc="-5" dirty="0"/>
              <a:t>bench</a:t>
            </a:r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spc="-10" dirty="0"/>
              <a:t>massive</a:t>
            </a:r>
            <a:r>
              <a:rPr spc="-160" dirty="0"/>
              <a:t> </a:t>
            </a:r>
            <a:r>
              <a:rPr spc="-5" dirty="0"/>
              <a:t>models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44015" y="1058542"/>
            <a:ext cx="2324100" cy="2324100"/>
            <a:chOff x="3288030" y="2117083"/>
            <a:chExt cx="4648200" cy="4648200"/>
          </a:xfrm>
        </p:grpSpPr>
        <p:sp>
          <p:nvSpPr>
            <p:cNvPr id="6" name="object 6"/>
            <p:cNvSpPr/>
            <p:nvPr/>
          </p:nvSpPr>
          <p:spPr>
            <a:xfrm>
              <a:off x="3292793" y="2121845"/>
              <a:ext cx="4638675" cy="4635500"/>
            </a:xfrm>
            <a:custGeom>
              <a:avLst/>
              <a:gdLst/>
              <a:ahLst/>
              <a:cxnLst/>
              <a:rect l="l" t="t" r="r" b="b"/>
              <a:pathLst>
                <a:path w="4638675" h="4635500">
                  <a:moveTo>
                    <a:pt x="2566969" y="12700"/>
                  </a:moveTo>
                  <a:lnTo>
                    <a:pt x="2031985" y="12700"/>
                  </a:lnTo>
                  <a:lnTo>
                    <a:pt x="2079198" y="0"/>
                  </a:lnTo>
                  <a:lnTo>
                    <a:pt x="2517747" y="0"/>
                  </a:lnTo>
                  <a:lnTo>
                    <a:pt x="2566969" y="12700"/>
                  </a:lnTo>
                  <a:close/>
                </a:path>
                <a:path w="4638675" h="4635500">
                  <a:moveTo>
                    <a:pt x="2746458" y="4597400"/>
                  </a:moveTo>
                  <a:lnTo>
                    <a:pt x="1892132" y="4597400"/>
                  </a:lnTo>
                  <a:lnTo>
                    <a:pt x="1490917" y="4483100"/>
                  </a:lnTo>
                  <a:lnTo>
                    <a:pt x="1448246" y="4457700"/>
                  </a:lnTo>
                  <a:lnTo>
                    <a:pt x="1364165" y="4432300"/>
                  </a:lnTo>
                  <a:lnTo>
                    <a:pt x="1281830" y="4381500"/>
                  </a:lnTo>
                  <a:lnTo>
                    <a:pt x="1241342" y="4368800"/>
                  </a:lnTo>
                  <a:lnTo>
                    <a:pt x="1161772" y="4318000"/>
                  </a:lnTo>
                  <a:lnTo>
                    <a:pt x="1122710" y="4305300"/>
                  </a:lnTo>
                  <a:lnTo>
                    <a:pt x="1046079" y="4254500"/>
                  </a:lnTo>
                  <a:lnTo>
                    <a:pt x="971504" y="4203700"/>
                  </a:lnTo>
                  <a:lnTo>
                    <a:pt x="935012" y="4178300"/>
                  </a:lnTo>
                  <a:lnTo>
                    <a:pt x="899063" y="4152900"/>
                  </a:lnTo>
                  <a:lnTo>
                    <a:pt x="863667" y="4114800"/>
                  </a:lnTo>
                  <a:lnTo>
                    <a:pt x="828833" y="4089400"/>
                  </a:lnTo>
                  <a:lnTo>
                    <a:pt x="794572" y="4064000"/>
                  </a:lnTo>
                  <a:lnTo>
                    <a:pt x="760892" y="4025900"/>
                  </a:lnTo>
                  <a:lnTo>
                    <a:pt x="727803" y="4000500"/>
                  </a:lnTo>
                  <a:lnTo>
                    <a:pt x="695316" y="3975100"/>
                  </a:lnTo>
                  <a:lnTo>
                    <a:pt x="663440" y="3937000"/>
                  </a:lnTo>
                  <a:lnTo>
                    <a:pt x="632185" y="3898900"/>
                  </a:lnTo>
                  <a:lnTo>
                    <a:pt x="601559" y="3873500"/>
                  </a:lnTo>
                  <a:lnTo>
                    <a:pt x="571574" y="3835400"/>
                  </a:lnTo>
                  <a:lnTo>
                    <a:pt x="542238" y="3797300"/>
                  </a:lnTo>
                  <a:lnTo>
                    <a:pt x="513561" y="3771900"/>
                  </a:lnTo>
                  <a:lnTo>
                    <a:pt x="485554" y="3733800"/>
                  </a:lnTo>
                  <a:lnTo>
                    <a:pt x="458225" y="3695700"/>
                  </a:lnTo>
                  <a:lnTo>
                    <a:pt x="431585" y="3657600"/>
                  </a:lnTo>
                  <a:lnTo>
                    <a:pt x="405642" y="3619500"/>
                  </a:lnTo>
                  <a:lnTo>
                    <a:pt x="380408" y="3581400"/>
                  </a:lnTo>
                  <a:lnTo>
                    <a:pt x="355890" y="3543300"/>
                  </a:lnTo>
                  <a:lnTo>
                    <a:pt x="332100" y="3505200"/>
                  </a:lnTo>
                  <a:lnTo>
                    <a:pt x="309047" y="3467100"/>
                  </a:lnTo>
                  <a:lnTo>
                    <a:pt x="286740" y="3429000"/>
                  </a:lnTo>
                  <a:lnTo>
                    <a:pt x="265189" y="3390900"/>
                  </a:lnTo>
                  <a:lnTo>
                    <a:pt x="244404" y="3352800"/>
                  </a:lnTo>
                  <a:lnTo>
                    <a:pt x="224395" y="3314700"/>
                  </a:lnTo>
                  <a:lnTo>
                    <a:pt x="205171" y="3263900"/>
                  </a:lnTo>
                  <a:lnTo>
                    <a:pt x="186742" y="3225800"/>
                  </a:lnTo>
                  <a:lnTo>
                    <a:pt x="169117" y="3187700"/>
                  </a:lnTo>
                  <a:lnTo>
                    <a:pt x="152307" y="3136900"/>
                  </a:lnTo>
                  <a:lnTo>
                    <a:pt x="136320" y="3098800"/>
                  </a:lnTo>
                  <a:lnTo>
                    <a:pt x="121167" y="3060700"/>
                  </a:lnTo>
                  <a:lnTo>
                    <a:pt x="106858" y="3009900"/>
                  </a:lnTo>
                  <a:lnTo>
                    <a:pt x="93401" y="2971800"/>
                  </a:lnTo>
                  <a:lnTo>
                    <a:pt x="80808" y="2921000"/>
                  </a:lnTo>
                  <a:lnTo>
                    <a:pt x="69086" y="2882900"/>
                  </a:lnTo>
                  <a:lnTo>
                    <a:pt x="58247" y="2832100"/>
                  </a:lnTo>
                  <a:lnTo>
                    <a:pt x="48299" y="2781300"/>
                  </a:lnTo>
                  <a:lnTo>
                    <a:pt x="39253" y="2743200"/>
                  </a:lnTo>
                  <a:lnTo>
                    <a:pt x="31118" y="2692400"/>
                  </a:lnTo>
                  <a:lnTo>
                    <a:pt x="23904" y="2641600"/>
                  </a:lnTo>
                  <a:lnTo>
                    <a:pt x="17620" y="2603500"/>
                  </a:lnTo>
                  <a:lnTo>
                    <a:pt x="12276" y="2552700"/>
                  </a:lnTo>
                  <a:lnTo>
                    <a:pt x="7882" y="2501900"/>
                  </a:lnTo>
                  <a:lnTo>
                    <a:pt x="4448" y="2463800"/>
                  </a:lnTo>
                  <a:lnTo>
                    <a:pt x="1983" y="2413000"/>
                  </a:lnTo>
                  <a:lnTo>
                    <a:pt x="497" y="2362200"/>
                  </a:lnTo>
                  <a:lnTo>
                    <a:pt x="0" y="2311400"/>
                  </a:lnTo>
                  <a:lnTo>
                    <a:pt x="497" y="2260600"/>
                  </a:lnTo>
                  <a:lnTo>
                    <a:pt x="1983" y="2209800"/>
                  </a:lnTo>
                  <a:lnTo>
                    <a:pt x="4448" y="2171700"/>
                  </a:lnTo>
                  <a:lnTo>
                    <a:pt x="7882" y="2120900"/>
                  </a:lnTo>
                  <a:lnTo>
                    <a:pt x="12276" y="2070100"/>
                  </a:lnTo>
                  <a:lnTo>
                    <a:pt x="17620" y="2019300"/>
                  </a:lnTo>
                  <a:lnTo>
                    <a:pt x="23904" y="1981200"/>
                  </a:lnTo>
                  <a:lnTo>
                    <a:pt x="31118" y="1930400"/>
                  </a:lnTo>
                  <a:lnTo>
                    <a:pt x="39253" y="1879600"/>
                  </a:lnTo>
                  <a:lnTo>
                    <a:pt x="48299" y="1841500"/>
                  </a:lnTo>
                  <a:lnTo>
                    <a:pt x="58247" y="1790700"/>
                  </a:lnTo>
                  <a:lnTo>
                    <a:pt x="69086" y="1752600"/>
                  </a:lnTo>
                  <a:lnTo>
                    <a:pt x="80808" y="1701800"/>
                  </a:lnTo>
                  <a:lnTo>
                    <a:pt x="93401" y="1663700"/>
                  </a:lnTo>
                  <a:lnTo>
                    <a:pt x="106858" y="1612900"/>
                  </a:lnTo>
                  <a:lnTo>
                    <a:pt x="121167" y="1574800"/>
                  </a:lnTo>
                  <a:lnTo>
                    <a:pt x="136320" y="1524000"/>
                  </a:lnTo>
                  <a:lnTo>
                    <a:pt x="152307" y="1485900"/>
                  </a:lnTo>
                  <a:lnTo>
                    <a:pt x="169117" y="1447800"/>
                  </a:lnTo>
                  <a:lnTo>
                    <a:pt x="186742" y="1397000"/>
                  </a:lnTo>
                  <a:lnTo>
                    <a:pt x="205171" y="1358900"/>
                  </a:lnTo>
                  <a:lnTo>
                    <a:pt x="224395" y="1320800"/>
                  </a:lnTo>
                  <a:lnTo>
                    <a:pt x="244404" y="1270000"/>
                  </a:lnTo>
                  <a:lnTo>
                    <a:pt x="265189" y="1231900"/>
                  </a:lnTo>
                  <a:lnTo>
                    <a:pt x="286740" y="1193800"/>
                  </a:lnTo>
                  <a:lnTo>
                    <a:pt x="309047" y="1155700"/>
                  </a:lnTo>
                  <a:lnTo>
                    <a:pt x="332100" y="1117600"/>
                  </a:lnTo>
                  <a:lnTo>
                    <a:pt x="355890" y="1079500"/>
                  </a:lnTo>
                  <a:lnTo>
                    <a:pt x="380408" y="1041400"/>
                  </a:lnTo>
                  <a:lnTo>
                    <a:pt x="405642" y="1003300"/>
                  </a:lnTo>
                  <a:lnTo>
                    <a:pt x="431585" y="965200"/>
                  </a:lnTo>
                  <a:lnTo>
                    <a:pt x="458225" y="927100"/>
                  </a:lnTo>
                  <a:lnTo>
                    <a:pt x="485554" y="889000"/>
                  </a:lnTo>
                  <a:lnTo>
                    <a:pt x="513561" y="863600"/>
                  </a:lnTo>
                  <a:lnTo>
                    <a:pt x="542238" y="825500"/>
                  </a:lnTo>
                  <a:lnTo>
                    <a:pt x="571574" y="787400"/>
                  </a:lnTo>
                  <a:lnTo>
                    <a:pt x="601559" y="749300"/>
                  </a:lnTo>
                  <a:lnTo>
                    <a:pt x="632185" y="723900"/>
                  </a:lnTo>
                  <a:lnTo>
                    <a:pt x="663440" y="685800"/>
                  </a:lnTo>
                  <a:lnTo>
                    <a:pt x="695316" y="660400"/>
                  </a:lnTo>
                  <a:lnTo>
                    <a:pt x="727803" y="622300"/>
                  </a:lnTo>
                  <a:lnTo>
                    <a:pt x="760892" y="596900"/>
                  </a:lnTo>
                  <a:lnTo>
                    <a:pt x="794572" y="571500"/>
                  </a:lnTo>
                  <a:lnTo>
                    <a:pt x="828833" y="533400"/>
                  </a:lnTo>
                  <a:lnTo>
                    <a:pt x="863667" y="508000"/>
                  </a:lnTo>
                  <a:lnTo>
                    <a:pt x="899063" y="482600"/>
                  </a:lnTo>
                  <a:lnTo>
                    <a:pt x="935012" y="457200"/>
                  </a:lnTo>
                  <a:lnTo>
                    <a:pt x="971504" y="419100"/>
                  </a:lnTo>
                  <a:lnTo>
                    <a:pt x="1046079" y="368300"/>
                  </a:lnTo>
                  <a:lnTo>
                    <a:pt x="1084142" y="355600"/>
                  </a:lnTo>
                  <a:lnTo>
                    <a:pt x="1161772" y="304800"/>
                  </a:lnTo>
                  <a:lnTo>
                    <a:pt x="1241342" y="254000"/>
                  </a:lnTo>
                  <a:lnTo>
                    <a:pt x="1281830" y="241300"/>
                  </a:lnTo>
                  <a:lnTo>
                    <a:pt x="1322775" y="215900"/>
                  </a:lnTo>
                  <a:lnTo>
                    <a:pt x="1364165" y="203200"/>
                  </a:lnTo>
                  <a:lnTo>
                    <a:pt x="1405992" y="177800"/>
                  </a:lnTo>
                  <a:lnTo>
                    <a:pt x="1448246" y="165100"/>
                  </a:lnTo>
                  <a:lnTo>
                    <a:pt x="1490917" y="139700"/>
                  </a:lnTo>
                  <a:lnTo>
                    <a:pt x="1533995" y="127000"/>
                  </a:lnTo>
                  <a:lnTo>
                    <a:pt x="1846142" y="38100"/>
                  </a:lnTo>
                  <a:lnTo>
                    <a:pt x="1892132" y="38100"/>
                  </a:lnTo>
                  <a:lnTo>
                    <a:pt x="1985063" y="12700"/>
                  </a:lnTo>
                  <a:lnTo>
                    <a:pt x="2616003" y="12700"/>
                  </a:lnTo>
                  <a:lnTo>
                    <a:pt x="2664835" y="25400"/>
                  </a:lnTo>
                  <a:lnTo>
                    <a:pt x="2713448" y="25400"/>
                  </a:lnTo>
                  <a:lnTo>
                    <a:pt x="2809960" y="50800"/>
                  </a:lnTo>
                  <a:lnTo>
                    <a:pt x="2857827" y="50800"/>
                  </a:lnTo>
                  <a:lnTo>
                    <a:pt x="2952707" y="76200"/>
                  </a:lnTo>
                  <a:lnTo>
                    <a:pt x="2999690" y="101600"/>
                  </a:lnTo>
                  <a:lnTo>
                    <a:pt x="3138622" y="139700"/>
                  </a:lnTo>
                  <a:lnTo>
                    <a:pt x="3184209" y="165100"/>
                  </a:lnTo>
                  <a:lnTo>
                    <a:pt x="3229410" y="177800"/>
                  </a:lnTo>
                  <a:lnTo>
                    <a:pt x="3274208" y="203200"/>
                  </a:lnTo>
                  <a:lnTo>
                    <a:pt x="3318588" y="215900"/>
                  </a:lnTo>
                  <a:lnTo>
                    <a:pt x="3449067" y="292100"/>
                  </a:lnTo>
                  <a:lnTo>
                    <a:pt x="3533681" y="342900"/>
                  </a:lnTo>
                  <a:lnTo>
                    <a:pt x="3616256" y="393700"/>
                  </a:lnTo>
                  <a:lnTo>
                    <a:pt x="3696667" y="444500"/>
                  </a:lnTo>
                  <a:lnTo>
                    <a:pt x="3736022" y="482600"/>
                  </a:lnTo>
                  <a:lnTo>
                    <a:pt x="3774791" y="508000"/>
                  </a:lnTo>
                  <a:lnTo>
                    <a:pt x="3812957" y="533400"/>
                  </a:lnTo>
                  <a:lnTo>
                    <a:pt x="3850506" y="571500"/>
                  </a:lnTo>
                  <a:lnTo>
                    <a:pt x="3887421" y="609600"/>
                  </a:lnTo>
                  <a:lnTo>
                    <a:pt x="3923688" y="635000"/>
                  </a:lnTo>
                  <a:lnTo>
                    <a:pt x="3959292" y="673100"/>
                  </a:lnTo>
                  <a:lnTo>
                    <a:pt x="3994139" y="711200"/>
                  </a:lnTo>
                  <a:lnTo>
                    <a:pt x="4028145" y="749300"/>
                  </a:lnTo>
                  <a:lnTo>
                    <a:pt x="4061302" y="787400"/>
                  </a:lnTo>
                  <a:lnTo>
                    <a:pt x="4093605" y="825500"/>
                  </a:lnTo>
                  <a:lnTo>
                    <a:pt x="4125048" y="863600"/>
                  </a:lnTo>
                  <a:lnTo>
                    <a:pt x="4155623" y="901700"/>
                  </a:lnTo>
                  <a:lnTo>
                    <a:pt x="4185325" y="939800"/>
                  </a:lnTo>
                  <a:lnTo>
                    <a:pt x="4214146" y="977900"/>
                  </a:lnTo>
                  <a:lnTo>
                    <a:pt x="4242082" y="1016000"/>
                  </a:lnTo>
                  <a:lnTo>
                    <a:pt x="4269124" y="1054100"/>
                  </a:lnTo>
                  <a:lnTo>
                    <a:pt x="4295268" y="1104900"/>
                  </a:lnTo>
                  <a:lnTo>
                    <a:pt x="4320506" y="1143000"/>
                  </a:lnTo>
                  <a:lnTo>
                    <a:pt x="4344833" y="1181100"/>
                  </a:lnTo>
                  <a:lnTo>
                    <a:pt x="4368241" y="1231900"/>
                  </a:lnTo>
                  <a:lnTo>
                    <a:pt x="4390725" y="1270000"/>
                  </a:lnTo>
                  <a:lnTo>
                    <a:pt x="4412278" y="1308100"/>
                  </a:lnTo>
                  <a:lnTo>
                    <a:pt x="4432894" y="1358900"/>
                  </a:lnTo>
                  <a:lnTo>
                    <a:pt x="4452567" y="1397000"/>
                  </a:lnTo>
                  <a:lnTo>
                    <a:pt x="4471289" y="1447800"/>
                  </a:lnTo>
                  <a:lnTo>
                    <a:pt x="4489055" y="1498600"/>
                  </a:lnTo>
                  <a:lnTo>
                    <a:pt x="4505858" y="1536700"/>
                  </a:lnTo>
                  <a:lnTo>
                    <a:pt x="4521693" y="1587500"/>
                  </a:lnTo>
                  <a:lnTo>
                    <a:pt x="4536551" y="1638300"/>
                  </a:lnTo>
                  <a:lnTo>
                    <a:pt x="4550428" y="1676400"/>
                  </a:lnTo>
                  <a:lnTo>
                    <a:pt x="4563317" y="1727200"/>
                  </a:lnTo>
                  <a:lnTo>
                    <a:pt x="4575212" y="1778000"/>
                  </a:lnTo>
                  <a:lnTo>
                    <a:pt x="4586105" y="1816100"/>
                  </a:lnTo>
                  <a:lnTo>
                    <a:pt x="4595991" y="1866900"/>
                  </a:lnTo>
                  <a:lnTo>
                    <a:pt x="4604864" y="1917700"/>
                  </a:lnTo>
                  <a:lnTo>
                    <a:pt x="4612717" y="1968500"/>
                  </a:lnTo>
                  <a:lnTo>
                    <a:pt x="4619543" y="2019300"/>
                  </a:lnTo>
                  <a:lnTo>
                    <a:pt x="4625336" y="2070100"/>
                  </a:lnTo>
                  <a:lnTo>
                    <a:pt x="4630091" y="2108200"/>
                  </a:lnTo>
                  <a:lnTo>
                    <a:pt x="4633800" y="2159000"/>
                  </a:lnTo>
                  <a:lnTo>
                    <a:pt x="4636457" y="2209800"/>
                  </a:lnTo>
                  <a:lnTo>
                    <a:pt x="4638056" y="2260600"/>
                  </a:lnTo>
                  <a:lnTo>
                    <a:pt x="4638590" y="2311400"/>
                  </a:lnTo>
                  <a:lnTo>
                    <a:pt x="4638093" y="2362200"/>
                  </a:lnTo>
                  <a:lnTo>
                    <a:pt x="4636607" y="2413000"/>
                  </a:lnTo>
                  <a:lnTo>
                    <a:pt x="4634142" y="2463800"/>
                  </a:lnTo>
                  <a:lnTo>
                    <a:pt x="4630707" y="2501900"/>
                  </a:lnTo>
                  <a:lnTo>
                    <a:pt x="4626314" y="2552700"/>
                  </a:lnTo>
                  <a:lnTo>
                    <a:pt x="4620970" y="2603500"/>
                  </a:lnTo>
                  <a:lnTo>
                    <a:pt x="4614686" y="2641600"/>
                  </a:lnTo>
                  <a:lnTo>
                    <a:pt x="4607472" y="2692400"/>
                  </a:lnTo>
                  <a:lnTo>
                    <a:pt x="4599337" y="2743200"/>
                  </a:lnTo>
                  <a:lnTo>
                    <a:pt x="4590291" y="2781300"/>
                  </a:lnTo>
                  <a:lnTo>
                    <a:pt x="4580343" y="2832100"/>
                  </a:lnTo>
                  <a:lnTo>
                    <a:pt x="4569504" y="2882900"/>
                  </a:lnTo>
                  <a:lnTo>
                    <a:pt x="4557782" y="2921000"/>
                  </a:lnTo>
                  <a:lnTo>
                    <a:pt x="4545188" y="2971800"/>
                  </a:lnTo>
                  <a:lnTo>
                    <a:pt x="4531732" y="3009900"/>
                  </a:lnTo>
                  <a:lnTo>
                    <a:pt x="4517422" y="3060700"/>
                  </a:lnTo>
                  <a:lnTo>
                    <a:pt x="4502270" y="3098800"/>
                  </a:lnTo>
                  <a:lnTo>
                    <a:pt x="4486283" y="3136900"/>
                  </a:lnTo>
                  <a:lnTo>
                    <a:pt x="4469473" y="3187700"/>
                  </a:lnTo>
                  <a:lnTo>
                    <a:pt x="4451848" y="3225800"/>
                  </a:lnTo>
                  <a:lnTo>
                    <a:pt x="4433419" y="3263900"/>
                  </a:lnTo>
                  <a:lnTo>
                    <a:pt x="4414195" y="3314700"/>
                  </a:lnTo>
                  <a:lnTo>
                    <a:pt x="4394185" y="3352800"/>
                  </a:lnTo>
                  <a:lnTo>
                    <a:pt x="4373401" y="3390900"/>
                  </a:lnTo>
                  <a:lnTo>
                    <a:pt x="4351850" y="3429000"/>
                  </a:lnTo>
                  <a:lnTo>
                    <a:pt x="4329543" y="3467100"/>
                  </a:lnTo>
                  <a:lnTo>
                    <a:pt x="4306490" y="3505200"/>
                  </a:lnTo>
                  <a:lnTo>
                    <a:pt x="4282699" y="3543300"/>
                  </a:lnTo>
                  <a:lnTo>
                    <a:pt x="4258182" y="3581400"/>
                  </a:lnTo>
                  <a:lnTo>
                    <a:pt x="4232947" y="3619500"/>
                  </a:lnTo>
                  <a:lnTo>
                    <a:pt x="4207005" y="3657600"/>
                  </a:lnTo>
                  <a:lnTo>
                    <a:pt x="4180365" y="3695700"/>
                  </a:lnTo>
                  <a:lnTo>
                    <a:pt x="4153036" y="3733800"/>
                  </a:lnTo>
                  <a:lnTo>
                    <a:pt x="4125028" y="3771900"/>
                  </a:lnTo>
                  <a:lnTo>
                    <a:pt x="4096352" y="3797300"/>
                  </a:lnTo>
                  <a:lnTo>
                    <a:pt x="4067016" y="3835400"/>
                  </a:lnTo>
                  <a:lnTo>
                    <a:pt x="4037031" y="3873500"/>
                  </a:lnTo>
                  <a:lnTo>
                    <a:pt x="4006405" y="3898900"/>
                  </a:lnTo>
                  <a:lnTo>
                    <a:pt x="3975150" y="3937000"/>
                  </a:lnTo>
                  <a:lnTo>
                    <a:pt x="3943273" y="3975100"/>
                  </a:lnTo>
                  <a:lnTo>
                    <a:pt x="3910786" y="4000500"/>
                  </a:lnTo>
                  <a:lnTo>
                    <a:pt x="3877698" y="4025900"/>
                  </a:lnTo>
                  <a:lnTo>
                    <a:pt x="3844018" y="4064000"/>
                  </a:lnTo>
                  <a:lnTo>
                    <a:pt x="3809757" y="4089400"/>
                  </a:lnTo>
                  <a:lnTo>
                    <a:pt x="3774923" y="4114800"/>
                  </a:lnTo>
                  <a:lnTo>
                    <a:pt x="3739527" y="4152900"/>
                  </a:lnTo>
                  <a:lnTo>
                    <a:pt x="3703578" y="4178300"/>
                  </a:lnTo>
                  <a:lnTo>
                    <a:pt x="3667085" y="4203700"/>
                  </a:lnTo>
                  <a:lnTo>
                    <a:pt x="3592511" y="4254500"/>
                  </a:lnTo>
                  <a:lnTo>
                    <a:pt x="3515880" y="4305300"/>
                  </a:lnTo>
                  <a:lnTo>
                    <a:pt x="3476817" y="4318000"/>
                  </a:lnTo>
                  <a:lnTo>
                    <a:pt x="3397248" y="4368800"/>
                  </a:lnTo>
                  <a:lnTo>
                    <a:pt x="3356759" y="4381500"/>
                  </a:lnTo>
                  <a:lnTo>
                    <a:pt x="3274425" y="4432300"/>
                  </a:lnTo>
                  <a:lnTo>
                    <a:pt x="3190344" y="4457700"/>
                  </a:lnTo>
                  <a:lnTo>
                    <a:pt x="3147673" y="4483100"/>
                  </a:lnTo>
                  <a:lnTo>
                    <a:pt x="2746458" y="4597400"/>
                  </a:lnTo>
                  <a:close/>
                </a:path>
                <a:path w="4638675" h="4635500">
                  <a:moveTo>
                    <a:pt x="2653527" y="4610100"/>
                  </a:moveTo>
                  <a:lnTo>
                    <a:pt x="1985063" y="4610100"/>
                  </a:lnTo>
                  <a:lnTo>
                    <a:pt x="1938442" y="4597400"/>
                  </a:lnTo>
                  <a:lnTo>
                    <a:pt x="2700148" y="4597400"/>
                  </a:lnTo>
                  <a:lnTo>
                    <a:pt x="2653527" y="4610100"/>
                  </a:lnTo>
                  <a:close/>
                </a:path>
                <a:path w="4638675" h="4635500">
                  <a:moveTo>
                    <a:pt x="2559391" y="4622800"/>
                  </a:moveTo>
                  <a:lnTo>
                    <a:pt x="2079198" y="4622800"/>
                  </a:lnTo>
                  <a:lnTo>
                    <a:pt x="2031985" y="4610100"/>
                  </a:lnTo>
                  <a:lnTo>
                    <a:pt x="2606605" y="4610100"/>
                  </a:lnTo>
                  <a:lnTo>
                    <a:pt x="2559391" y="4622800"/>
                  </a:lnTo>
                  <a:close/>
                </a:path>
                <a:path w="4638675" h="4635500">
                  <a:moveTo>
                    <a:pt x="2416101" y="4635500"/>
                  </a:moveTo>
                  <a:lnTo>
                    <a:pt x="2222489" y="4635500"/>
                  </a:lnTo>
                  <a:lnTo>
                    <a:pt x="2174460" y="4622800"/>
                  </a:lnTo>
                  <a:lnTo>
                    <a:pt x="2464130" y="4622800"/>
                  </a:lnTo>
                  <a:lnTo>
                    <a:pt x="2416101" y="4635500"/>
                  </a:lnTo>
                  <a:close/>
                </a:path>
              </a:pathLst>
            </a:custGeom>
            <a:solidFill>
              <a:srgbClr val="A3C1F4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92793" y="2121845"/>
              <a:ext cx="4638675" cy="4638675"/>
            </a:xfrm>
            <a:custGeom>
              <a:avLst/>
              <a:gdLst/>
              <a:ahLst/>
              <a:cxnLst/>
              <a:rect l="l" t="t" r="r" b="b"/>
              <a:pathLst>
                <a:path w="4638675" h="4638675">
                  <a:moveTo>
                    <a:pt x="0" y="2319295"/>
                  </a:moveTo>
                  <a:lnTo>
                    <a:pt x="497" y="2270770"/>
                  </a:lnTo>
                  <a:lnTo>
                    <a:pt x="1983" y="2222489"/>
                  </a:lnTo>
                  <a:lnTo>
                    <a:pt x="4448" y="2174460"/>
                  </a:lnTo>
                  <a:lnTo>
                    <a:pt x="7882" y="2126693"/>
                  </a:lnTo>
                  <a:lnTo>
                    <a:pt x="12276" y="2079198"/>
                  </a:lnTo>
                  <a:lnTo>
                    <a:pt x="17620" y="2031985"/>
                  </a:lnTo>
                  <a:lnTo>
                    <a:pt x="23904" y="1985063"/>
                  </a:lnTo>
                  <a:lnTo>
                    <a:pt x="31118" y="1938442"/>
                  </a:lnTo>
                  <a:lnTo>
                    <a:pt x="39253" y="1892132"/>
                  </a:lnTo>
                  <a:lnTo>
                    <a:pt x="48299" y="1846142"/>
                  </a:lnTo>
                  <a:lnTo>
                    <a:pt x="58247" y="1800482"/>
                  </a:lnTo>
                  <a:lnTo>
                    <a:pt x="69086" y="1755162"/>
                  </a:lnTo>
                  <a:lnTo>
                    <a:pt x="80808" y="1710191"/>
                  </a:lnTo>
                  <a:lnTo>
                    <a:pt x="93401" y="1665579"/>
                  </a:lnTo>
                  <a:lnTo>
                    <a:pt x="106858" y="1621336"/>
                  </a:lnTo>
                  <a:lnTo>
                    <a:pt x="121167" y="1577472"/>
                  </a:lnTo>
                  <a:lnTo>
                    <a:pt x="136320" y="1533995"/>
                  </a:lnTo>
                  <a:lnTo>
                    <a:pt x="152307" y="1490917"/>
                  </a:lnTo>
                  <a:lnTo>
                    <a:pt x="169117" y="1448246"/>
                  </a:lnTo>
                  <a:lnTo>
                    <a:pt x="186742" y="1405992"/>
                  </a:lnTo>
                  <a:lnTo>
                    <a:pt x="205171" y="1364165"/>
                  </a:lnTo>
                  <a:lnTo>
                    <a:pt x="224395" y="1322775"/>
                  </a:lnTo>
                  <a:lnTo>
                    <a:pt x="244404" y="1281830"/>
                  </a:lnTo>
                  <a:lnTo>
                    <a:pt x="265189" y="1241342"/>
                  </a:lnTo>
                  <a:lnTo>
                    <a:pt x="286740" y="1201320"/>
                  </a:lnTo>
                  <a:lnTo>
                    <a:pt x="309047" y="1161772"/>
                  </a:lnTo>
                  <a:lnTo>
                    <a:pt x="332100" y="1122710"/>
                  </a:lnTo>
                  <a:lnTo>
                    <a:pt x="355890" y="1084142"/>
                  </a:lnTo>
                  <a:lnTo>
                    <a:pt x="380408" y="1046079"/>
                  </a:lnTo>
                  <a:lnTo>
                    <a:pt x="405642" y="1008530"/>
                  </a:lnTo>
                  <a:lnTo>
                    <a:pt x="431585" y="971504"/>
                  </a:lnTo>
                  <a:lnTo>
                    <a:pt x="458225" y="935012"/>
                  </a:lnTo>
                  <a:lnTo>
                    <a:pt x="485554" y="899063"/>
                  </a:lnTo>
                  <a:lnTo>
                    <a:pt x="513561" y="863667"/>
                  </a:lnTo>
                  <a:lnTo>
                    <a:pt x="542238" y="828833"/>
                  </a:lnTo>
                  <a:lnTo>
                    <a:pt x="571574" y="794571"/>
                  </a:lnTo>
                  <a:lnTo>
                    <a:pt x="601559" y="760892"/>
                  </a:lnTo>
                  <a:lnTo>
                    <a:pt x="632185" y="727803"/>
                  </a:lnTo>
                  <a:lnTo>
                    <a:pt x="663440" y="695316"/>
                  </a:lnTo>
                  <a:lnTo>
                    <a:pt x="695316" y="663440"/>
                  </a:lnTo>
                  <a:lnTo>
                    <a:pt x="727803" y="632185"/>
                  </a:lnTo>
                  <a:lnTo>
                    <a:pt x="760892" y="601559"/>
                  </a:lnTo>
                  <a:lnTo>
                    <a:pt x="794571" y="571574"/>
                  </a:lnTo>
                  <a:lnTo>
                    <a:pt x="828833" y="542238"/>
                  </a:lnTo>
                  <a:lnTo>
                    <a:pt x="863667" y="513561"/>
                  </a:lnTo>
                  <a:lnTo>
                    <a:pt x="899063" y="485554"/>
                  </a:lnTo>
                  <a:lnTo>
                    <a:pt x="935012" y="458225"/>
                  </a:lnTo>
                  <a:lnTo>
                    <a:pt x="971504" y="431585"/>
                  </a:lnTo>
                  <a:lnTo>
                    <a:pt x="1008530" y="405642"/>
                  </a:lnTo>
                  <a:lnTo>
                    <a:pt x="1046079" y="380408"/>
                  </a:lnTo>
                  <a:lnTo>
                    <a:pt x="1084142" y="355890"/>
                  </a:lnTo>
                  <a:lnTo>
                    <a:pt x="1122710" y="332100"/>
                  </a:lnTo>
                  <a:lnTo>
                    <a:pt x="1161772" y="309047"/>
                  </a:lnTo>
                  <a:lnTo>
                    <a:pt x="1201320" y="286740"/>
                  </a:lnTo>
                  <a:lnTo>
                    <a:pt x="1241342" y="265189"/>
                  </a:lnTo>
                  <a:lnTo>
                    <a:pt x="1281830" y="244404"/>
                  </a:lnTo>
                  <a:lnTo>
                    <a:pt x="1322775" y="224395"/>
                  </a:lnTo>
                  <a:lnTo>
                    <a:pt x="1364165" y="205171"/>
                  </a:lnTo>
                  <a:lnTo>
                    <a:pt x="1405992" y="186742"/>
                  </a:lnTo>
                  <a:lnTo>
                    <a:pt x="1448246" y="169117"/>
                  </a:lnTo>
                  <a:lnTo>
                    <a:pt x="1490917" y="152307"/>
                  </a:lnTo>
                  <a:lnTo>
                    <a:pt x="1533995" y="136320"/>
                  </a:lnTo>
                  <a:lnTo>
                    <a:pt x="1577472" y="121167"/>
                  </a:lnTo>
                  <a:lnTo>
                    <a:pt x="1621336" y="106858"/>
                  </a:lnTo>
                  <a:lnTo>
                    <a:pt x="1665579" y="93401"/>
                  </a:lnTo>
                  <a:lnTo>
                    <a:pt x="1710191" y="80808"/>
                  </a:lnTo>
                  <a:lnTo>
                    <a:pt x="1755162" y="69086"/>
                  </a:lnTo>
                  <a:lnTo>
                    <a:pt x="1800482" y="58247"/>
                  </a:lnTo>
                  <a:lnTo>
                    <a:pt x="1846142" y="48299"/>
                  </a:lnTo>
                  <a:lnTo>
                    <a:pt x="1892132" y="39253"/>
                  </a:lnTo>
                  <a:lnTo>
                    <a:pt x="1938442" y="31118"/>
                  </a:lnTo>
                  <a:lnTo>
                    <a:pt x="1985063" y="23904"/>
                  </a:lnTo>
                  <a:lnTo>
                    <a:pt x="2031985" y="17620"/>
                  </a:lnTo>
                  <a:lnTo>
                    <a:pt x="2079198" y="12276"/>
                  </a:lnTo>
                  <a:lnTo>
                    <a:pt x="2126693" y="7882"/>
                  </a:lnTo>
                  <a:lnTo>
                    <a:pt x="2174460" y="4448"/>
                  </a:lnTo>
                  <a:lnTo>
                    <a:pt x="2222489" y="1983"/>
                  </a:lnTo>
                  <a:lnTo>
                    <a:pt x="2270770" y="497"/>
                  </a:lnTo>
                  <a:lnTo>
                    <a:pt x="2319295" y="0"/>
                  </a:lnTo>
                  <a:lnTo>
                    <a:pt x="2369112" y="534"/>
                  </a:lnTo>
                  <a:lnTo>
                    <a:pt x="2418803" y="2133"/>
                  </a:lnTo>
                  <a:lnTo>
                    <a:pt x="2468353" y="4790"/>
                  </a:lnTo>
                  <a:lnTo>
                    <a:pt x="2517747" y="8499"/>
                  </a:lnTo>
                  <a:lnTo>
                    <a:pt x="2566969" y="13254"/>
                  </a:lnTo>
                  <a:lnTo>
                    <a:pt x="2616003" y="19047"/>
                  </a:lnTo>
                  <a:lnTo>
                    <a:pt x="2664834" y="25874"/>
                  </a:lnTo>
                  <a:lnTo>
                    <a:pt x="2713448" y="33726"/>
                  </a:lnTo>
                  <a:lnTo>
                    <a:pt x="2761828" y="42599"/>
                  </a:lnTo>
                  <a:lnTo>
                    <a:pt x="2809960" y="52485"/>
                  </a:lnTo>
                  <a:lnTo>
                    <a:pt x="2857827" y="63379"/>
                  </a:lnTo>
                  <a:lnTo>
                    <a:pt x="2905414" y="75274"/>
                  </a:lnTo>
                  <a:lnTo>
                    <a:pt x="2952707" y="88163"/>
                  </a:lnTo>
                  <a:lnTo>
                    <a:pt x="2999690" y="102040"/>
                  </a:lnTo>
                  <a:lnTo>
                    <a:pt x="3046346" y="116899"/>
                  </a:lnTo>
                  <a:lnTo>
                    <a:pt x="3092662" y="132733"/>
                  </a:lnTo>
                  <a:lnTo>
                    <a:pt x="3138621" y="149537"/>
                  </a:lnTo>
                  <a:lnTo>
                    <a:pt x="3184209" y="167303"/>
                  </a:lnTo>
                  <a:lnTo>
                    <a:pt x="3229410" y="186025"/>
                  </a:lnTo>
                  <a:lnTo>
                    <a:pt x="3274207" y="205698"/>
                  </a:lnTo>
                  <a:lnTo>
                    <a:pt x="3318588" y="226313"/>
                  </a:lnTo>
                  <a:lnTo>
                    <a:pt x="3362534" y="247867"/>
                  </a:lnTo>
                  <a:lnTo>
                    <a:pt x="3406032" y="270351"/>
                  </a:lnTo>
                  <a:lnTo>
                    <a:pt x="3449067" y="293759"/>
                  </a:lnTo>
                  <a:lnTo>
                    <a:pt x="3491621" y="318086"/>
                  </a:lnTo>
                  <a:lnTo>
                    <a:pt x="3533681" y="343324"/>
                  </a:lnTo>
                  <a:lnTo>
                    <a:pt x="3575231" y="369468"/>
                  </a:lnTo>
                  <a:lnTo>
                    <a:pt x="3616256" y="396510"/>
                  </a:lnTo>
                  <a:lnTo>
                    <a:pt x="3656739" y="424446"/>
                  </a:lnTo>
                  <a:lnTo>
                    <a:pt x="3696666" y="453267"/>
                  </a:lnTo>
                  <a:lnTo>
                    <a:pt x="3736022" y="482969"/>
                  </a:lnTo>
                  <a:lnTo>
                    <a:pt x="3774791" y="513543"/>
                  </a:lnTo>
                  <a:lnTo>
                    <a:pt x="3812957" y="544986"/>
                  </a:lnTo>
                  <a:lnTo>
                    <a:pt x="3850506" y="577288"/>
                  </a:lnTo>
                  <a:lnTo>
                    <a:pt x="3887421" y="610446"/>
                  </a:lnTo>
                  <a:lnTo>
                    <a:pt x="3923688" y="644451"/>
                  </a:lnTo>
                  <a:lnTo>
                    <a:pt x="3959292" y="679298"/>
                  </a:lnTo>
                  <a:lnTo>
                    <a:pt x="3994139" y="714901"/>
                  </a:lnTo>
                  <a:lnTo>
                    <a:pt x="4028145" y="751168"/>
                  </a:lnTo>
                  <a:lnTo>
                    <a:pt x="4061302" y="788084"/>
                  </a:lnTo>
                  <a:lnTo>
                    <a:pt x="4093605" y="825632"/>
                  </a:lnTo>
                  <a:lnTo>
                    <a:pt x="4125048" y="863799"/>
                  </a:lnTo>
                  <a:lnTo>
                    <a:pt x="4155623" y="902568"/>
                  </a:lnTo>
                  <a:lnTo>
                    <a:pt x="4185324" y="941923"/>
                  </a:lnTo>
                  <a:lnTo>
                    <a:pt x="4214146" y="981850"/>
                  </a:lnTo>
                  <a:lnTo>
                    <a:pt x="4242081" y="1022334"/>
                  </a:lnTo>
                  <a:lnTo>
                    <a:pt x="4269124" y="1063358"/>
                  </a:lnTo>
                  <a:lnTo>
                    <a:pt x="4295268" y="1104908"/>
                  </a:lnTo>
                  <a:lnTo>
                    <a:pt x="4320506" y="1146968"/>
                  </a:lnTo>
                  <a:lnTo>
                    <a:pt x="4344833" y="1189523"/>
                  </a:lnTo>
                  <a:lnTo>
                    <a:pt x="4368241" y="1232557"/>
                  </a:lnTo>
                  <a:lnTo>
                    <a:pt x="4390725" y="1276055"/>
                  </a:lnTo>
                  <a:lnTo>
                    <a:pt x="4412278" y="1320002"/>
                  </a:lnTo>
                  <a:lnTo>
                    <a:pt x="4432894" y="1364382"/>
                  </a:lnTo>
                  <a:lnTo>
                    <a:pt x="4452566" y="1409180"/>
                  </a:lnTo>
                  <a:lnTo>
                    <a:pt x="4471289" y="1454381"/>
                  </a:lnTo>
                  <a:lnTo>
                    <a:pt x="4489055" y="1499968"/>
                  </a:lnTo>
                  <a:lnTo>
                    <a:pt x="4505858" y="1545928"/>
                  </a:lnTo>
                  <a:lnTo>
                    <a:pt x="4521692" y="1592243"/>
                  </a:lnTo>
                  <a:lnTo>
                    <a:pt x="4536551" y="1638900"/>
                  </a:lnTo>
                  <a:lnTo>
                    <a:pt x="4550428" y="1685883"/>
                  </a:lnTo>
                  <a:lnTo>
                    <a:pt x="4563317" y="1733175"/>
                  </a:lnTo>
                  <a:lnTo>
                    <a:pt x="4575212" y="1780763"/>
                  </a:lnTo>
                  <a:lnTo>
                    <a:pt x="4586105" y="1828630"/>
                  </a:lnTo>
                  <a:lnTo>
                    <a:pt x="4595991" y="1876761"/>
                  </a:lnTo>
                  <a:lnTo>
                    <a:pt x="4604864" y="1925142"/>
                  </a:lnTo>
                  <a:lnTo>
                    <a:pt x="4612716" y="1973755"/>
                  </a:lnTo>
                  <a:lnTo>
                    <a:pt x="4619543" y="2022587"/>
                  </a:lnTo>
                  <a:lnTo>
                    <a:pt x="4625336" y="2071621"/>
                  </a:lnTo>
                  <a:lnTo>
                    <a:pt x="4630091" y="2120843"/>
                  </a:lnTo>
                  <a:lnTo>
                    <a:pt x="4633800" y="2170236"/>
                  </a:lnTo>
                  <a:lnTo>
                    <a:pt x="4636457" y="2219786"/>
                  </a:lnTo>
                  <a:lnTo>
                    <a:pt x="4638056" y="2269478"/>
                  </a:lnTo>
                  <a:lnTo>
                    <a:pt x="4638590" y="2319295"/>
                  </a:lnTo>
                  <a:lnTo>
                    <a:pt x="4638093" y="2367819"/>
                  </a:lnTo>
                  <a:lnTo>
                    <a:pt x="4636607" y="2416101"/>
                  </a:lnTo>
                  <a:lnTo>
                    <a:pt x="4634141" y="2464130"/>
                  </a:lnTo>
                  <a:lnTo>
                    <a:pt x="4630707" y="2511897"/>
                  </a:lnTo>
                  <a:lnTo>
                    <a:pt x="4626313" y="2559391"/>
                  </a:lnTo>
                  <a:lnTo>
                    <a:pt x="4620970" y="2606605"/>
                  </a:lnTo>
                  <a:lnTo>
                    <a:pt x="4614686" y="2653527"/>
                  </a:lnTo>
                  <a:lnTo>
                    <a:pt x="4607472" y="2700148"/>
                  </a:lnTo>
                  <a:lnTo>
                    <a:pt x="4599337" y="2746458"/>
                  </a:lnTo>
                  <a:lnTo>
                    <a:pt x="4590290" y="2792448"/>
                  </a:lnTo>
                  <a:lnTo>
                    <a:pt x="4580343" y="2838108"/>
                  </a:lnTo>
                  <a:lnTo>
                    <a:pt x="4569504" y="2883428"/>
                  </a:lnTo>
                  <a:lnTo>
                    <a:pt x="4557782" y="2928399"/>
                  </a:lnTo>
                  <a:lnTo>
                    <a:pt x="4545188" y="2973010"/>
                  </a:lnTo>
                  <a:lnTo>
                    <a:pt x="4531732" y="3017253"/>
                  </a:lnTo>
                  <a:lnTo>
                    <a:pt x="4517422" y="3061118"/>
                  </a:lnTo>
                  <a:lnTo>
                    <a:pt x="4502270" y="3104594"/>
                  </a:lnTo>
                  <a:lnTo>
                    <a:pt x="4486283" y="3147673"/>
                  </a:lnTo>
                  <a:lnTo>
                    <a:pt x="4469473" y="3190344"/>
                  </a:lnTo>
                  <a:lnTo>
                    <a:pt x="4451848" y="3232598"/>
                  </a:lnTo>
                  <a:lnTo>
                    <a:pt x="4433419" y="3274425"/>
                  </a:lnTo>
                  <a:lnTo>
                    <a:pt x="4414195" y="3315815"/>
                  </a:lnTo>
                  <a:lnTo>
                    <a:pt x="4394185" y="3356759"/>
                  </a:lnTo>
                  <a:lnTo>
                    <a:pt x="4373400" y="3397247"/>
                  </a:lnTo>
                  <a:lnTo>
                    <a:pt x="4351850" y="3437270"/>
                  </a:lnTo>
                  <a:lnTo>
                    <a:pt x="4329543" y="3476817"/>
                  </a:lnTo>
                  <a:lnTo>
                    <a:pt x="4306489" y="3515880"/>
                  </a:lnTo>
                  <a:lnTo>
                    <a:pt x="4282699" y="3554447"/>
                  </a:lnTo>
                  <a:lnTo>
                    <a:pt x="4258182" y="3592511"/>
                  </a:lnTo>
                  <a:lnTo>
                    <a:pt x="4232947" y="3630060"/>
                  </a:lnTo>
                  <a:lnTo>
                    <a:pt x="4207005" y="3667085"/>
                  </a:lnTo>
                  <a:lnTo>
                    <a:pt x="4180365" y="3703577"/>
                  </a:lnTo>
                  <a:lnTo>
                    <a:pt x="4153036" y="3739527"/>
                  </a:lnTo>
                  <a:lnTo>
                    <a:pt x="4125028" y="3774923"/>
                  </a:lnTo>
                  <a:lnTo>
                    <a:pt x="4096352" y="3809757"/>
                  </a:lnTo>
                  <a:lnTo>
                    <a:pt x="4067016" y="3844018"/>
                  </a:lnTo>
                  <a:lnTo>
                    <a:pt x="4037031" y="3877698"/>
                  </a:lnTo>
                  <a:lnTo>
                    <a:pt x="4006405" y="3910786"/>
                  </a:lnTo>
                  <a:lnTo>
                    <a:pt x="3975150" y="3943273"/>
                  </a:lnTo>
                  <a:lnTo>
                    <a:pt x="3943273" y="3975150"/>
                  </a:lnTo>
                  <a:lnTo>
                    <a:pt x="3910786" y="4006405"/>
                  </a:lnTo>
                  <a:lnTo>
                    <a:pt x="3877698" y="4037031"/>
                  </a:lnTo>
                  <a:lnTo>
                    <a:pt x="3844018" y="4067016"/>
                  </a:lnTo>
                  <a:lnTo>
                    <a:pt x="3809757" y="4096352"/>
                  </a:lnTo>
                  <a:lnTo>
                    <a:pt x="3774923" y="4125028"/>
                  </a:lnTo>
                  <a:lnTo>
                    <a:pt x="3739527" y="4153036"/>
                  </a:lnTo>
                  <a:lnTo>
                    <a:pt x="3703577" y="4180365"/>
                  </a:lnTo>
                  <a:lnTo>
                    <a:pt x="3667085" y="4207005"/>
                  </a:lnTo>
                  <a:lnTo>
                    <a:pt x="3630060" y="4232947"/>
                  </a:lnTo>
                  <a:lnTo>
                    <a:pt x="3592511" y="4258182"/>
                  </a:lnTo>
                  <a:lnTo>
                    <a:pt x="3554447" y="4282699"/>
                  </a:lnTo>
                  <a:lnTo>
                    <a:pt x="3515880" y="4306489"/>
                  </a:lnTo>
                  <a:lnTo>
                    <a:pt x="3476817" y="4329543"/>
                  </a:lnTo>
                  <a:lnTo>
                    <a:pt x="3437270" y="4351850"/>
                  </a:lnTo>
                  <a:lnTo>
                    <a:pt x="3397247" y="4373400"/>
                  </a:lnTo>
                  <a:lnTo>
                    <a:pt x="3356759" y="4394185"/>
                  </a:lnTo>
                  <a:lnTo>
                    <a:pt x="3315815" y="4414195"/>
                  </a:lnTo>
                  <a:lnTo>
                    <a:pt x="3274425" y="4433419"/>
                  </a:lnTo>
                  <a:lnTo>
                    <a:pt x="3232598" y="4451848"/>
                  </a:lnTo>
                  <a:lnTo>
                    <a:pt x="3190344" y="4469473"/>
                  </a:lnTo>
                  <a:lnTo>
                    <a:pt x="3147673" y="4486283"/>
                  </a:lnTo>
                  <a:lnTo>
                    <a:pt x="3104594" y="4502270"/>
                  </a:lnTo>
                  <a:lnTo>
                    <a:pt x="3061118" y="4517422"/>
                  </a:lnTo>
                  <a:lnTo>
                    <a:pt x="3017253" y="4531732"/>
                  </a:lnTo>
                  <a:lnTo>
                    <a:pt x="2973010" y="4545188"/>
                  </a:lnTo>
                  <a:lnTo>
                    <a:pt x="2928399" y="4557782"/>
                  </a:lnTo>
                  <a:lnTo>
                    <a:pt x="2883428" y="4569504"/>
                  </a:lnTo>
                  <a:lnTo>
                    <a:pt x="2838108" y="4580343"/>
                  </a:lnTo>
                  <a:lnTo>
                    <a:pt x="2792448" y="4590290"/>
                  </a:lnTo>
                  <a:lnTo>
                    <a:pt x="2746458" y="4599337"/>
                  </a:lnTo>
                  <a:lnTo>
                    <a:pt x="2700148" y="4607472"/>
                  </a:lnTo>
                  <a:lnTo>
                    <a:pt x="2653527" y="4614686"/>
                  </a:lnTo>
                  <a:lnTo>
                    <a:pt x="2606605" y="4620970"/>
                  </a:lnTo>
                  <a:lnTo>
                    <a:pt x="2559391" y="4626313"/>
                  </a:lnTo>
                  <a:lnTo>
                    <a:pt x="2511897" y="4630707"/>
                  </a:lnTo>
                  <a:lnTo>
                    <a:pt x="2464130" y="4634141"/>
                  </a:lnTo>
                  <a:lnTo>
                    <a:pt x="2416101" y="4636607"/>
                  </a:lnTo>
                  <a:lnTo>
                    <a:pt x="2367819" y="4638093"/>
                  </a:lnTo>
                  <a:lnTo>
                    <a:pt x="2319295" y="4638590"/>
                  </a:lnTo>
                  <a:lnTo>
                    <a:pt x="2270770" y="4638093"/>
                  </a:lnTo>
                  <a:lnTo>
                    <a:pt x="2222489" y="4636607"/>
                  </a:lnTo>
                  <a:lnTo>
                    <a:pt x="2174460" y="4634141"/>
                  </a:lnTo>
                  <a:lnTo>
                    <a:pt x="2126693" y="4630707"/>
                  </a:lnTo>
                  <a:lnTo>
                    <a:pt x="2079198" y="4626313"/>
                  </a:lnTo>
                  <a:lnTo>
                    <a:pt x="2031985" y="4620970"/>
                  </a:lnTo>
                  <a:lnTo>
                    <a:pt x="1985063" y="4614686"/>
                  </a:lnTo>
                  <a:lnTo>
                    <a:pt x="1938442" y="4607472"/>
                  </a:lnTo>
                  <a:lnTo>
                    <a:pt x="1892132" y="4599337"/>
                  </a:lnTo>
                  <a:lnTo>
                    <a:pt x="1846142" y="4590290"/>
                  </a:lnTo>
                  <a:lnTo>
                    <a:pt x="1800482" y="4580343"/>
                  </a:lnTo>
                  <a:lnTo>
                    <a:pt x="1755162" y="4569504"/>
                  </a:lnTo>
                  <a:lnTo>
                    <a:pt x="1710191" y="4557782"/>
                  </a:lnTo>
                  <a:lnTo>
                    <a:pt x="1665579" y="4545188"/>
                  </a:lnTo>
                  <a:lnTo>
                    <a:pt x="1621336" y="4531732"/>
                  </a:lnTo>
                  <a:lnTo>
                    <a:pt x="1577472" y="4517422"/>
                  </a:lnTo>
                  <a:lnTo>
                    <a:pt x="1533995" y="4502270"/>
                  </a:lnTo>
                  <a:lnTo>
                    <a:pt x="1490917" y="4486283"/>
                  </a:lnTo>
                  <a:lnTo>
                    <a:pt x="1448246" y="4469473"/>
                  </a:lnTo>
                  <a:lnTo>
                    <a:pt x="1405992" y="4451848"/>
                  </a:lnTo>
                  <a:lnTo>
                    <a:pt x="1364165" y="4433419"/>
                  </a:lnTo>
                  <a:lnTo>
                    <a:pt x="1322775" y="4414195"/>
                  </a:lnTo>
                  <a:lnTo>
                    <a:pt x="1281830" y="4394185"/>
                  </a:lnTo>
                  <a:lnTo>
                    <a:pt x="1241342" y="4373400"/>
                  </a:lnTo>
                  <a:lnTo>
                    <a:pt x="1201320" y="4351850"/>
                  </a:lnTo>
                  <a:lnTo>
                    <a:pt x="1161772" y="4329543"/>
                  </a:lnTo>
                  <a:lnTo>
                    <a:pt x="1122710" y="4306489"/>
                  </a:lnTo>
                  <a:lnTo>
                    <a:pt x="1084142" y="4282699"/>
                  </a:lnTo>
                  <a:lnTo>
                    <a:pt x="1046079" y="4258182"/>
                  </a:lnTo>
                  <a:lnTo>
                    <a:pt x="1008530" y="4232947"/>
                  </a:lnTo>
                  <a:lnTo>
                    <a:pt x="971504" y="4207005"/>
                  </a:lnTo>
                  <a:lnTo>
                    <a:pt x="935012" y="4180365"/>
                  </a:lnTo>
                  <a:lnTo>
                    <a:pt x="899063" y="4153036"/>
                  </a:lnTo>
                  <a:lnTo>
                    <a:pt x="863667" y="4125028"/>
                  </a:lnTo>
                  <a:lnTo>
                    <a:pt x="828833" y="4096352"/>
                  </a:lnTo>
                  <a:lnTo>
                    <a:pt x="794571" y="4067016"/>
                  </a:lnTo>
                  <a:lnTo>
                    <a:pt x="760892" y="4037031"/>
                  </a:lnTo>
                  <a:lnTo>
                    <a:pt x="727803" y="4006405"/>
                  </a:lnTo>
                  <a:lnTo>
                    <a:pt x="695316" y="3975150"/>
                  </a:lnTo>
                  <a:lnTo>
                    <a:pt x="663440" y="3943273"/>
                  </a:lnTo>
                  <a:lnTo>
                    <a:pt x="632185" y="3910786"/>
                  </a:lnTo>
                  <a:lnTo>
                    <a:pt x="601559" y="3877698"/>
                  </a:lnTo>
                  <a:lnTo>
                    <a:pt x="571574" y="3844018"/>
                  </a:lnTo>
                  <a:lnTo>
                    <a:pt x="542238" y="3809757"/>
                  </a:lnTo>
                  <a:lnTo>
                    <a:pt x="513561" y="3774923"/>
                  </a:lnTo>
                  <a:lnTo>
                    <a:pt x="485554" y="3739527"/>
                  </a:lnTo>
                  <a:lnTo>
                    <a:pt x="458225" y="3703577"/>
                  </a:lnTo>
                  <a:lnTo>
                    <a:pt x="431585" y="3667085"/>
                  </a:lnTo>
                  <a:lnTo>
                    <a:pt x="405642" y="3630060"/>
                  </a:lnTo>
                  <a:lnTo>
                    <a:pt x="380408" y="3592511"/>
                  </a:lnTo>
                  <a:lnTo>
                    <a:pt x="355890" y="3554447"/>
                  </a:lnTo>
                  <a:lnTo>
                    <a:pt x="332100" y="3515880"/>
                  </a:lnTo>
                  <a:lnTo>
                    <a:pt x="309047" y="3476817"/>
                  </a:lnTo>
                  <a:lnTo>
                    <a:pt x="286740" y="3437270"/>
                  </a:lnTo>
                  <a:lnTo>
                    <a:pt x="265189" y="3397247"/>
                  </a:lnTo>
                  <a:lnTo>
                    <a:pt x="244404" y="3356759"/>
                  </a:lnTo>
                  <a:lnTo>
                    <a:pt x="224395" y="3315815"/>
                  </a:lnTo>
                  <a:lnTo>
                    <a:pt x="205171" y="3274425"/>
                  </a:lnTo>
                  <a:lnTo>
                    <a:pt x="186742" y="3232598"/>
                  </a:lnTo>
                  <a:lnTo>
                    <a:pt x="169117" y="3190344"/>
                  </a:lnTo>
                  <a:lnTo>
                    <a:pt x="152307" y="3147673"/>
                  </a:lnTo>
                  <a:lnTo>
                    <a:pt x="136320" y="3104594"/>
                  </a:lnTo>
                  <a:lnTo>
                    <a:pt x="121167" y="3061118"/>
                  </a:lnTo>
                  <a:lnTo>
                    <a:pt x="106858" y="3017253"/>
                  </a:lnTo>
                  <a:lnTo>
                    <a:pt x="93401" y="2973010"/>
                  </a:lnTo>
                  <a:lnTo>
                    <a:pt x="80808" y="2928399"/>
                  </a:lnTo>
                  <a:lnTo>
                    <a:pt x="69086" y="2883428"/>
                  </a:lnTo>
                  <a:lnTo>
                    <a:pt x="58247" y="2838108"/>
                  </a:lnTo>
                  <a:lnTo>
                    <a:pt x="48299" y="2792448"/>
                  </a:lnTo>
                  <a:lnTo>
                    <a:pt x="39253" y="2746458"/>
                  </a:lnTo>
                  <a:lnTo>
                    <a:pt x="31118" y="2700148"/>
                  </a:lnTo>
                  <a:lnTo>
                    <a:pt x="23904" y="2653527"/>
                  </a:lnTo>
                  <a:lnTo>
                    <a:pt x="17620" y="2606605"/>
                  </a:lnTo>
                  <a:lnTo>
                    <a:pt x="12276" y="2559391"/>
                  </a:lnTo>
                  <a:lnTo>
                    <a:pt x="7882" y="2511897"/>
                  </a:lnTo>
                  <a:lnTo>
                    <a:pt x="4448" y="2464130"/>
                  </a:lnTo>
                  <a:lnTo>
                    <a:pt x="1983" y="2416101"/>
                  </a:lnTo>
                  <a:lnTo>
                    <a:pt x="497" y="2367819"/>
                  </a:lnTo>
                  <a:lnTo>
                    <a:pt x="0" y="231929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72534" y="1671330"/>
            <a:ext cx="1265555" cy="1082669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6350" marR="2540" indent="1588" algn="ctr">
              <a:lnSpc>
                <a:spcPct val="100400"/>
              </a:lnSpc>
              <a:spcBef>
                <a:spcPts val="43"/>
              </a:spcBef>
            </a:pPr>
            <a:r>
              <a:rPr b="1" spc="-5" dirty="0"/>
              <a:t>Massive Multitask Language Understanding </a:t>
            </a:r>
            <a:r>
              <a:rPr spc="-5" dirty="0"/>
              <a:t>(MMLU)</a:t>
            </a:r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927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2021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014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2022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30134" y="2884600"/>
            <a:ext cx="3289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/>
              <a:t>Lite</a:t>
            </a:r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33160" y="4194573"/>
            <a:ext cx="2569528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Hendrycks,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2021.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“Measuring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Massive </a:t>
            </a:r>
            <a:r>
              <a:rPr sz="1000" dirty="0">
                <a:latin typeface="Lato"/>
                <a:cs typeface="Lato"/>
              </a:rPr>
              <a:t>Multitask</a:t>
            </a:r>
            <a:r>
              <a:rPr sz="1000" spc="-5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Language</a:t>
            </a:r>
            <a:r>
              <a:rPr sz="1000" spc="-5" dirty="0">
                <a:latin typeface="Lato"/>
                <a:cs typeface="Lato"/>
              </a:rPr>
              <a:t> Understanding”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7502" y="4194573"/>
            <a:ext cx="287845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Suzgun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et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al.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2022.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“Challenging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BIG-</a:t>
            </a:r>
            <a:r>
              <a:rPr sz="1000" spc="-5" dirty="0">
                <a:latin typeface="Lato"/>
                <a:cs typeface="Lato"/>
              </a:rPr>
              <a:t>Bench </a:t>
            </a:r>
            <a:r>
              <a:rPr sz="1000" dirty="0">
                <a:latin typeface="Lato"/>
                <a:cs typeface="Lato"/>
              </a:rPr>
              <a:t>tasks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and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whether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chain-of-thought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can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solve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them“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3660" y="949692"/>
            <a:ext cx="3583930" cy="25853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2745" y="1943226"/>
            <a:ext cx="2687955" cy="5366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350">
              <a:spcBef>
                <a:spcPts val="425"/>
              </a:spcBef>
            </a:pPr>
            <a:r>
              <a:rPr b="1" spc="-13" dirty="0"/>
              <a:t>BIG-</a:t>
            </a:r>
            <a:r>
              <a:rPr b="1" dirty="0"/>
              <a:t>bench</a:t>
            </a:r>
            <a:r>
              <a:rPr b="1" spc="-45" dirty="0"/>
              <a:t> </a:t>
            </a:r>
            <a:r>
              <a:rPr b="1" spc="-10" dirty="0"/>
              <a:t>Hard</a:t>
            </a:r>
            <a:endParaRPr/>
          </a:p>
          <a:p>
            <a:pPr marL="1783715">
              <a:spcBef>
                <a:spcPts val="378"/>
              </a:spcBef>
            </a:pPr>
            <a:r>
              <a:rPr b="1" spc="-13" dirty="0"/>
              <a:t>BIG-</a:t>
            </a:r>
            <a:r>
              <a:rPr b="1" spc="-5" dirty="0"/>
              <a:t>bench</a:t>
            </a:r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spc="-10" dirty="0"/>
              <a:t>massive</a:t>
            </a:r>
            <a:r>
              <a:rPr spc="-160" dirty="0"/>
              <a:t> </a:t>
            </a:r>
            <a:r>
              <a:rPr spc="-5" dirty="0"/>
              <a:t>models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44015" y="1058542"/>
            <a:ext cx="2324100" cy="2324100"/>
            <a:chOff x="3288030" y="2117083"/>
            <a:chExt cx="4648200" cy="4648200"/>
          </a:xfrm>
        </p:grpSpPr>
        <p:sp>
          <p:nvSpPr>
            <p:cNvPr id="6" name="object 6"/>
            <p:cNvSpPr/>
            <p:nvPr/>
          </p:nvSpPr>
          <p:spPr>
            <a:xfrm>
              <a:off x="3292793" y="2121845"/>
              <a:ext cx="4638675" cy="4635500"/>
            </a:xfrm>
            <a:custGeom>
              <a:avLst/>
              <a:gdLst/>
              <a:ahLst/>
              <a:cxnLst/>
              <a:rect l="l" t="t" r="r" b="b"/>
              <a:pathLst>
                <a:path w="4638675" h="4635500">
                  <a:moveTo>
                    <a:pt x="2566969" y="12700"/>
                  </a:moveTo>
                  <a:lnTo>
                    <a:pt x="2031985" y="12700"/>
                  </a:lnTo>
                  <a:lnTo>
                    <a:pt x="2079198" y="0"/>
                  </a:lnTo>
                  <a:lnTo>
                    <a:pt x="2517747" y="0"/>
                  </a:lnTo>
                  <a:lnTo>
                    <a:pt x="2566969" y="12700"/>
                  </a:lnTo>
                  <a:close/>
                </a:path>
                <a:path w="4638675" h="4635500">
                  <a:moveTo>
                    <a:pt x="2746458" y="4597400"/>
                  </a:moveTo>
                  <a:lnTo>
                    <a:pt x="1892132" y="4597400"/>
                  </a:lnTo>
                  <a:lnTo>
                    <a:pt x="1490917" y="4483100"/>
                  </a:lnTo>
                  <a:lnTo>
                    <a:pt x="1448246" y="4457700"/>
                  </a:lnTo>
                  <a:lnTo>
                    <a:pt x="1364165" y="4432300"/>
                  </a:lnTo>
                  <a:lnTo>
                    <a:pt x="1281830" y="4381500"/>
                  </a:lnTo>
                  <a:lnTo>
                    <a:pt x="1241342" y="4368800"/>
                  </a:lnTo>
                  <a:lnTo>
                    <a:pt x="1161772" y="4318000"/>
                  </a:lnTo>
                  <a:lnTo>
                    <a:pt x="1122710" y="4305300"/>
                  </a:lnTo>
                  <a:lnTo>
                    <a:pt x="1046079" y="4254500"/>
                  </a:lnTo>
                  <a:lnTo>
                    <a:pt x="971504" y="4203700"/>
                  </a:lnTo>
                  <a:lnTo>
                    <a:pt x="935012" y="4178300"/>
                  </a:lnTo>
                  <a:lnTo>
                    <a:pt x="899063" y="4152900"/>
                  </a:lnTo>
                  <a:lnTo>
                    <a:pt x="863667" y="4114800"/>
                  </a:lnTo>
                  <a:lnTo>
                    <a:pt x="828833" y="4089400"/>
                  </a:lnTo>
                  <a:lnTo>
                    <a:pt x="794572" y="4064000"/>
                  </a:lnTo>
                  <a:lnTo>
                    <a:pt x="760892" y="4025900"/>
                  </a:lnTo>
                  <a:lnTo>
                    <a:pt x="727803" y="4000500"/>
                  </a:lnTo>
                  <a:lnTo>
                    <a:pt x="695316" y="3975100"/>
                  </a:lnTo>
                  <a:lnTo>
                    <a:pt x="663440" y="3937000"/>
                  </a:lnTo>
                  <a:lnTo>
                    <a:pt x="632185" y="3898900"/>
                  </a:lnTo>
                  <a:lnTo>
                    <a:pt x="601559" y="3873500"/>
                  </a:lnTo>
                  <a:lnTo>
                    <a:pt x="571574" y="3835400"/>
                  </a:lnTo>
                  <a:lnTo>
                    <a:pt x="542238" y="3797300"/>
                  </a:lnTo>
                  <a:lnTo>
                    <a:pt x="513561" y="3771900"/>
                  </a:lnTo>
                  <a:lnTo>
                    <a:pt x="485554" y="3733800"/>
                  </a:lnTo>
                  <a:lnTo>
                    <a:pt x="458225" y="3695700"/>
                  </a:lnTo>
                  <a:lnTo>
                    <a:pt x="431585" y="3657600"/>
                  </a:lnTo>
                  <a:lnTo>
                    <a:pt x="405642" y="3619500"/>
                  </a:lnTo>
                  <a:lnTo>
                    <a:pt x="380408" y="3581400"/>
                  </a:lnTo>
                  <a:lnTo>
                    <a:pt x="355890" y="3543300"/>
                  </a:lnTo>
                  <a:lnTo>
                    <a:pt x="332100" y="3505200"/>
                  </a:lnTo>
                  <a:lnTo>
                    <a:pt x="309047" y="3467100"/>
                  </a:lnTo>
                  <a:lnTo>
                    <a:pt x="286740" y="3429000"/>
                  </a:lnTo>
                  <a:lnTo>
                    <a:pt x="265189" y="3390900"/>
                  </a:lnTo>
                  <a:lnTo>
                    <a:pt x="244404" y="3352800"/>
                  </a:lnTo>
                  <a:lnTo>
                    <a:pt x="224395" y="3314700"/>
                  </a:lnTo>
                  <a:lnTo>
                    <a:pt x="205171" y="3263900"/>
                  </a:lnTo>
                  <a:lnTo>
                    <a:pt x="186742" y="3225800"/>
                  </a:lnTo>
                  <a:lnTo>
                    <a:pt x="169117" y="3187700"/>
                  </a:lnTo>
                  <a:lnTo>
                    <a:pt x="152307" y="3136900"/>
                  </a:lnTo>
                  <a:lnTo>
                    <a:pt x="136320" y="3098800"/>
                  </a:lnTo>
                  <a:lnTo>
                    <a:pt x="121167" y="3060700"/>
                  </a:lnTo>
                  <a:lnTo>
                    <a:pt x="106858" y="3009900"/>
                  </a:lnTo>
                  <a:lnTo>
                    <a:pt x="93401" y="2971800"/>
                  </a:lnTo>
                  <a:lnTo>
                    <a:pt x="80808" y="2921000"/>
                  </a:lnTo>
                  <a:lnTo>
                    <a:pt x="69086" y="2882900"/>
                  </a:lnTo>
                  <a:lnTo>
                    <a:pt x="58247" y="2832100"/>
                  </a:lnTo>
                  <a:lnTo>
                    <a:pt x="48299" y="2781300"/>
                  </a:lnTo>
                  <a:lnTo>
                    <a:pt x="39253" y="2743200"/>
                  </a:lnTo>
                  <a:lnTo>
                    <a:pt x="31118" y="2692400"/>
                  </a:lnTo>
                  <a:lnTo>
                    <a:pt x="23904" y="2641600"/>
                  </a:lnTo>
                  <a:lnTo>
                    <a:pt x="17620" y="2603500"/>
                  </a:lnTo>
                  <a:lnTo>
                    <a:pt x="12276" y="2552700"/>
                  </a:lnTo>
                  <a:lnTo>
                    <a:pt x="7882" y="2501900"/>
                  </a:lnTo>
                  <a:lnTo>
                    <a:pt x="4448" y="2463800"/>
                  </a:lnTo>
                  <a:lnTo>
                    <a:pt x="1983" y="2413000"/>
                  </a:lnTo>
                  <a:lnTo>
                    <a:pt x="497" y="2362200"/>
                  </a:lnTo>
                  <a:lnTo>
                    <a:pt x="0" y="2311400"/>
                  </a:lnTo>
                  <a:lnTo>
                    <a:pt x="497" y="2260600"/>
                  </a:lnTo>
                  <a:lnTo>
                    <a:pt x="1983" y="2209800"/>
                  </a:lnTo>
                  <a:lnTo>
                    <a:pt x="4448" y="2171700"/>
                  </a:lnTo>
                  <a:lnTo>
                    <a:pt x="7882" y="2120900"/>
                  </a:lnTo>
                  <a:lnTo>
                    <a:pt x="12276" y="2070100"/>
                  </a:lnTo>
                  <a:lnTo>
                    <a:pt x="17620" y="2019300"/>
                  </a:lnTo>
                  <a:lnTo>
                    <a:pt x="23904" y="1981200"/>
                  </a:lnTo>
                  <a:lnTo>
                    <a:pt x="31118" y="1930400"/>
                  </a:lnTo>
                  <a:lnTo>
                    <a:pt x="39253" y="1879600"/>
                  </a:lnTo>
                  <a:lnTo>
                    <a:pt x="48299" y="1841500"/>
                  </a:lnTo>
                  <a:lnTo>
                    <a:pt x="58247" y="1790700"/>
                  </a:lnTo>
                  <a:lnTo>
                    <a:pt x="69086" y="1752600"/>
                  </a:lnTo>
                  <a:lnTo>
                    <a:pt x="80808" y="1701800"/>
                  </a:lnTo>
                  <a:lnTo>
                    <a:pt x="93401" y="1663700"/>
                  </a:lnTo>
                  <a:lnTo>
                    <a:pt x="106858" y="1612900"/>
                  </a:lnTo>
                  <a:lnTo>
                    <a:pt x="121167" y="1574800"/>
                  </a:lnTo>
                  <a:lnTo>
                    <a:pt x="136320" y="1524000"/>
                  </a:lnTo>
                  <a:lnTo>
                    <a:pt x="152307" y="1485900"/>
                  </a:lnTo>
                  <a:lnTo>
                    <a:pt x="169117" y="1447800"/>
                  </a:lnTo>
                  <a:lnTo>
                    <a:pt x="186742" y="1397000"/>
                  </a:lnTo>
                  <a:lnTo>
                    <a:pt x="205171" y="1358900"/>
                  </a:lnTo>
                  <a:lnTo>
                    <a:pt x="224395" y="1320800"/>
                  </a:lnTo>
                  <a:lnTo>
                    <a:pt x="244404" y="1270000"/>
                  </a:lnTo>
                  <a:lnTo>
                    <a:pt x="265189" y="1231900"/>
                  </a:lnTo>
                  <a:lnTo>
                    <a:pt x="286740" y="1193800"/>
                  </a:lnTo>
                  <a:lnTo>
                    <a:pt x="309047" y="1155700"/>
                  </a:lnTo>
                  <a:lnTo>
                    <a:pt x="332100" y="1117600"/>
                  </a:lnTo>
                  <a:lnTo>
                    <a:pt x="355890" y="1079500"/>
                  </a:lnTo>
                  <a:lnTo>
                    <a:pt x="380408" y="1041400"/>
                  </a:lnTo>
                  <a:lnTo>
                    <a:pt x="405642" y="1003300"/>
                  </a:lnTo>
                  <a:lnTo>
                    <a:pt x="431585" y="965200"/>
                  </a:lnTo>
                  <a:lnTo>
                    <a:pt x="458225" y="927100"/>
                  </a:lnTo>
                  <a:lnTo>
                    <a:pt x="485554" y="889000"/>
                  </a:lnTo>
                  <a:lnTo>
                    <a:pt x="513561" y="863600"/>
                  </a:lnTo>
                  <a:lnTo>
                    <a:pt x="542238" y="825500"/>
                  </a:lnTo>
                  <a:lnTo>
                    <a:pt x="571574" y="787400"/>
                  </a:lnTo>
                  <a:lnTo>
                    <a:pt x="601559" y="749300"/>
                  </a:lnTo>
                  <a:lnTo>
                    <a:pt x="632185" y="723900"/>
                  </a:lnTo>
                  <a:lnTo>
                    <a:pt x="663440" y="685800"/>
                  </a:lnTo>
                  <a:lnTo>
                    <a:pt x="695316" y="660400"/>
                  </a:lnTo>
                  <a:lnTo>
                    <a:pt x="727803" y="622300"/>
                  </a:lnTo>
                  <a:lnTo>
                    <a:pt x="760892" y="596900"/>
                  </a:lnTo>
                  <a:lnTo>
                    <a:pt x="794572" y="571500"/>
                  </a:lnTo>
                  <a:lnTo>
                    <a:pt x="828833" y="533400"/>
                  </a:lnTo>
                  <a:lnTo>
                    <a:pt x="863667" y="508000"/>
                  </a:lnTo>
                  <a:lnTo>
                    <a:pt x="899063" y="482600"/>
                  </a:lnTo>
                  <a:lnTo>
                    <a:pt x="935012" y="457200"/>
                  </a:lnTo>
                  <a:lnTo>
                    <a:pt x="971504" y="419100"/>
                  </a:lnTo>
                  <a:lnTo>
                    <a:pt x="1046079" y="368300"/>
                  </a:lnTo>
                  <a:lnTo>
                    <a:pt x="1084142" y="355600"/>
                  </a:lnTo>
                  <a:lnTo>
                    <a:pt x="1161772" y="304800"/>
                  </a:lnTo>
                  <a:lnTo>
                    <a:pt x="1241342" y="254000"/>
                  </a:lnTo>
                  <a:lnTo>
                    <a:pt x="1281830" y="241300"/>
                  </a:lnTo>
                  <a:lnTo>
                    <a:pt x="1322775" y="215900"/>
                  </a:lnTo>
                  <a:lnTo>
                    <a:pt x="1364165" y="203200"/>
                  </a:lnTo>
                  <a:lnTo>
                    <a:pt x="1405992" y="177800"/>
                  </a:lnTo>
                  <a:lnTo>
                    <a:pt x="1448246" y="165100"/>
                  </a:lnTo>
                  <a:lnTo>
                    <a:pt x="1490917" y="139700"/>
                  </a:lnTo>
                  <a:lnTo>
                    <a:pt x="1533995" y="127000"/>
                  </a:lnTo>
                  <a:lnTo>
                    <a:pt x="1846142" y="38100"/>
                  </a:lnTo>
                  <a:lnTo>
                    <a:pt x="1892132" y="38100"/>
                  </a:lnTo>
                  <a:lnTo>
                    <a:pt x="1985063" y="12700"/>
                  </a:lnTo>
                  <a:lnTo>
                    <a:pt x="2616003" y="12700"/>
                  </a:lnTo>
                  <a:lnTo>
                    <a:pt x="2664835" y="25400"/>
                  </a:lnTo>
                  <a:lnTo>
                    <a:pt x="2713448" y="25400"/>
                  </a:lnTo>
                  <a:lnTo>
                    <a:pt x="2809960" y="50800"/>
                  </a:lnTo>
                  <a:lnTo>
                    <a:pt x="2857827" y="50800"/>
                  </a:lnTo>
                  <a:lnTo>
                    <a:pt x="2952707" y="76200"/>
                  </a:lnTo>
                  <a:lnTo>
                    <a:pt x="2999690" y="101600"/>
                  </a:lnTo>
                  <a:lnTo>
                    <a:pt x="3138622" y="139700"/>
                  </a:lnTo>
                  <a:lnTo>
                    <a:pt x="3184209" y="165100"/>
                  </a:lnTo>
                  <a:lnTo>
                    <a:pt x="3229410" y="177800"/>
                  </a:lnTo>
                  <a:lnTo>
                    <a:pt x="3274208" y="203200"/>
                  </a:lnTo>
                  <a:lnTo>
                    <a:pt x="3318588" y="215900"/>
                  </a:lnTo>
                  <a:lnTo>
                    <a:pt x="3449067" y="292100"/>
                  </a:lnTo>
                  <a:lnTo>
                    <a:pt x="3533681" y="342900"/>
                  </a:lnTo>
                  <a:lnTo>
                    <a:pt x="3616256" y="393700"/>
                  </a:lnTo>
                  <a:lnTo>
                    <a:pt x="3696667" y="444500"/>
                  </a:lnTo>
                  <a:lnTo>
                    <a:pt x="3736022" y="482600"/>
                  </a:lnTo>
                  <a:lnTo>
                    <a:pt x="3774791" y="508000"/>
                  </a:lnTo>
                  <a:lnTo>
                    <a:pt x="3812957" y="533400"/>
                  </a:lnTo>
                  <a:lnTo>
                    <a:pt x="3850506" y="571500"/>
                  </a:lnTo>
                  <a:lnTo>
                    <a:pt x="3887421" y="609600"/>
                  </a:lnTo>
                  <a:lnTo>
                    <a:pt x="3923688" y="635000"/>
                  </a:lnTo>
                  <a:lnTo>
                    <a:pt x="3959292" y="673100"/>
                  </a:lnTo>
                  <a:lnTo>
                    <a:pt x="3994139" y="711200"/>
                  </a:lnTo>
                  <a:lnTo>
                    <a:pt x="4028145" y="749300"/>
                  </a:lnTo>
                  <a:lnTo>
                    <a:pt x="4061302" y="787400"/>
                  </a:lnTo>
                  <a:lnTo>
                    <a:pt x="4093605" y="825500"/>
                  </a:lnTo>
                  <a:lnTo>
                    <a:pt x="4125048" y="863600"/>
                  </a:lnTo>
                  <a:lnTo>
                    <a:pt x="4155623" y="901700"/>
                  </a:lnTo>
                  <a:lnTo>
                    <a:pt x="4185325" y="939800"/>
                  </a:lnTo>
                  <a:lnTo>
                    <a:pt x="4214146" y="977900"/>
                  </a:lnTo>
                  <a:lnTo>
                    <a:pt x="4242082" y="1016000"/>
                  </a:lnTo>
                  <a:lnTo>
                    <a:pt x="4269124" y="1054100"/>
                  </a:lnTo>
                  <a:lnTo>
                    <a:pt x="4295268" y="1104900"/>
                  </a:lnTo>
                  <a:lnTo>
                    <a:pt x="4320506" y="1143000"/>
                  </a:lnTo>
                  <a:lnTo>
                    <a:pt x="4344833" y="1181100"/>
                  </a:lnTo>
                  <a:lnTo>
                    <a:pt x="4368241" y="1231900"/>
                  </a:lnTo>
                  <a:lnTo>
                    <a:pt x="4390725" y="1270000"/>
                  </a:lnTo>
                  <a:lnTo>
                    <a:pt x="4412278" y="1308100"/>
                  </a:lnTo>
                  <a:lnTo>
                    <a:pt x="4432894" y="1358900"/>
                  </a:lnTo>
                  <a:lnTo>
                    <a:pt x="4452567" y="1397000"/>
                  </a:lnTo>
                  <a:lnTo>
                    <a:pt x="4471289" y="1447800"/>
                  </a:lnTo>
                  <a:lnTo>
                    <a:pt x="4489055" y="1498600"/>
                  </a:lnTo>
                  <a:lnTo>
                    <a:pt x="4505858" y="1536700"/>
                  </a:lnTo>
                  <a:lnTo>
                    <a:pt x="4521693" y="1587500"/>
                  </a:lnTo>
                  <a:lnTo>
                    <a:pt x="4536551" y="1638300"/>
                  </a:lnTo>
                  <a:lnTo>
                    <a:pt x="4550428" y="1676400"/>
                  </a:lnTo>
                  <a:lnTo>
                    <a:pt x="4563317" y="1727200"/>
                  </a:lnTo>
                  <a:lnTo>
                    <a:pt x="4575212" y="1778000"/>
                  </a:lnTo>
                  <a:lnTo>
                    <a:pt x="4586105" y="1816100"/>
                  </a:lnTo>
                  <a:lnTo>
                    <a:pt x="4595991" y="1866900"/>
                  </a:lnTo>
                  <a:lnTo>
                    <a:pt x="4604864" y="1917700"/>
                  </a:lnTo>
                  <a:lnTo>
                    <a:pt x="4612717" y="1968500"/>
                  </a:lnTo>
                  <a:lnTo>
                    <a:pt x="4619543" y="2019300"/>
                  </a:lnTo>
                  <a:lnTo>
                    <a:pt x="4625336" y="2070100"/>
                  </a:lnTo>
                  <a:lnTo>
                    <a:pt x="4630091" y="2108200"/>
                  </a:lnTo>
                  <a:lnTo>
                    <a:pt x="4633800" y="2159000"/>
                  </a:lnTo>
                  <a:lnTo>
                    <a:pt x="4636457" y="2209800"/>
                  </a:lnTo>
                  <a:lnTo>
                    <a:pt x="4638056" y="2260600"/>
                  </a:lnTo>
                  <a:lnTo>
                    <a:pt x="4638590" y="2311400"/>
                  </a:lnTo>
                  <a:lnTo>
                    <a:pt x="4638093" y="2362200"/>
                  </a:lnTo>
                  <a:lnTo>
                    <a:pt x="4636607" y="2413000"/>
                  </a:lnTo>
                  <a:lnTo>
                    <a:pt x="4634142" y="2463800"/>
                  </a:lnTo>
                  <a:lnTo>
                    <a:pt x="4630707" y="2501900"/>
                  </a:lnTo>
                  <a:lnTo>
                    <a:pt x="4626314" y="2552700"/>
                  </a:lnTo>
                  <a:lnTo>
                    <a:pt x="4620970" y="2603500"/>
                  </a:lnTo>
                  <a:lnTo>
                    <a:pt x="4614686" y="2641600"/>
                  </a:lnTo>
                  <a:lnTo>
                    <a:pt x="4607472" y="2692400"/>
                  </a:lnTo>
                  <a:lnTo>
                    <a:pt x="4599337" y="2743200"/>
                  </a:lnTo>
                  <a:lnTo>
                    <a:pt x="4590291" y="2781300"/>
                  </a:lnTo>
                  <a:lnTo>
                    <a:pt x="4580343" y="2832100"/>
                  </a:lnTo>
                  <a:lnTo>
                    <a:pt x="4569504" y="2882900"/>
                  </a:lnTo>
                  <a:lnTo>
                    <a:pt x="4557782" y="2921000"/>
                  </a:lnTo>
                  <a:lnTo>
                    <a:pt x="4545188" y="2971800"/>
                  </a:lnTo>
                  <a:lnTo>
                    <a:pt x="4531732" y="3009900"/>
                  </a:lnTo>
                  <a:lnTo>
                    <a:pt x="4517422" y="3060700"/>
                  </a:lnTo>
                  <a:lnTo>
                    <a:pt x="4502270" y="3098800"/>
                  </a:lnTo>
                  <a:lnTo>
                    <a:pt x="4486283" y="3136900"/>
                  </a:lnTo>
                  <a:lnTo>
                    <a:pt x="4469473" y="3187700"/>
                  </a:lnTo>
                  <a:lnTo>
                    <a:pt x="4451848" y="3225800"/>
                  </a:lnTo>
                  <a:lnTo>
                    <a:pt x="4433419" y="3263900"/>
                  </a:lnTo>
                  <a:lnTo>
                    <a:pt x="4414195" y="3314700"/>
                  </a:lnTo>
                  <a:lnTo>
                    <a:pt x="4394185" y="3352800"/>
                  </a:lnTo>
                  <a:lnTo>
                    <a:pt x="4373401" y="3390900"/>
                  </a:lnTo>
                  <a:lnTo>
                    <a:pt x="4351850" y="3429000"/>
                  </a:lnTo>
                  <a:lnTo>
                    <a:pt x="4329543" y="3467100"/>
                  </a:lnTo>
                  <a:lnTo>
                    <a:pt x="4306490" y="3505200"/>
                  </a:lnTo>
                  <a:lnTo>
                    <a:pt x="4282699" y="3543300"/>
                  </a:lnTo>
                  <a:lnTo>
                    <a:pt x="4258182" y="3581400"/>
                  </a:lnTo>
                  <a:lnTo>
                    <a:pt x="4232947" y="3619500"/>
                  </a:lnTo>
                  <a:lnTo>
                    <a:pt x="4207005" y="3657600"/>
                  </a:lnTo>
                  <a:lnTo>
                    <a:pt x="4180365" y="3695700"/>
                  </a:lnTo>
                  <a:lnTo>
                    <a:pt x="4153036" y="3733800"/>
                  </a:lnTo>
                  <a:lnTo>
                    <a:pt x="4125028" y="3771900"/>
                  </a:lnTo>
                  <a:lnTo>
                    <a:pt x="4096352" y="3797300"/>
                  </a:lnTo>
                  <a:lnTo>
                    <a:pt x="4067016" y="3835400"/>
                  </a:lnTo>
                  <a:lnTo>
                    <a:pt x="4037031" y="3873500"/>
                  </a:lnTo>
                  <a:lnTo>
                    <a:pt x="4006405" y="3898900"/>
                  </a:lnTo>
                  <a:lnTo>
                    <a:pt x="3975150" y="3937000"/>
                  </a:lnTo>
                  <a:lnTo>
                    <a:pt x="3943273" y="3975100"/>
                  </a:lnTo>
                  <a:lnTo>
                    <a:pt x="3910786" y="4000500"/>
                  </a:lnTo>
                  <a:lnTo>
                    <a:pt x="3877698" y="4025900"/>
                  </a:lnTo>
                  <a:lnTo>
                    <a:pt x="3844018" y="4064000"/>
                  </a:lnTo>
                  <a:lnTo>
                    <a:pt x="3809757" y="4089400"/>
                  </a:lnTo>
                  <a:lnTo>
                    <a:pt x="3774923" y="4114800"/>
                  </a:lnTo>
                  <a:lnTo>
                    <a:pt x="3739527" y="4152900"/>
                  </a:lnTo>
                  <a:lnTo>
                    <a:pt x="3703578" y="4178300"/>
                  </a:lnTo>
                  <a:lnTo>
                    <a:pt x="3667085" y="4203700"/>
                  </a:lnTo>
                  <a:lnTo>
                    <a:pt x="3592511" y="4254500"/>
                  </a:lnTo>
                  <a:lnTo>
                    <a:pt x="3515880" y="4305300"/>
                  </a:lnTo>
                  <a:lnTo>
                    <a:pt x="3476817" y="4318000"/>
                  </a:lnTo>
                  <a:lnTo>
                    <a:pt x="3397248" y="4368800"/>
                  </a:lnTo>
                  <a:lnTo>
                    <a:pt x="3356759" y="4381500"/>
                  </a:lnTo>
                  <a:lnTo>
                    <a:pt x="3274425" y="4432300"/>
                  </a:lnTo>
                  <a:lnTo>
                    <a:pt x="3190344" y="4457700"/>
                  </a:lnTo>
                  <a:lnTo>
                    <a:pt x="3147673" y="4483100"/>
                  </a:lnTo>
                  <a:lnTo>
                    <a:pt x="2746458" y="4597400"/>
                  </a:lnTo>
                  <a:close/>
                </a:path>
                <a:path w="4638675" h="4635500">
                  <a:moveTo>
                    <a:pt x="2653527" y="4610100"/>
                  </a:moveTo>
                  <a:lnTo>
                    <a:pt x="1985063" y="4610100"/>
                  </a:lnTo>
                  <a:lnTo>
                    <a:pt x="1938442" y="4597400"/>
                  </a:lnTo>
                  <a:lnTo>
                    <a:pt x="2700148" y="4597400"/>
                  </a:lnTo>
                  <a:lnTo>
                    <a:pt x="2653527" y="4610100"/>
                  </a:lnTo>
                  <a:close/>
                </a:path>
                <a:path w="4638675" h="4635500">
                  <a:moveTo>
                    <a:pt x="2559391" y="4622800"/>
                  </a:moveTo>
                  <a:lnTo>
                    <a:pt x="2079198" y="4622800"/>
                  </a:lnTo>
                  <a:lnTo>
                    <a:pt x="2031985" y="4610100"/>
                  </a:lnTo>
                  <a:lnTo>
                    <a:pt x="2606605" y="4610100"/>
                  </a:lnTo>
                  <a:lnTo>
                    <a:pt x="2559391" y="4622800"/>
                  </a:lnTo>
                  <a:close/>
                </a:path>
                <a:path w="4638675" h="4635500">
                  <a:moveTo>
                    <a:pt x="2416101" y="4635500"/>
                  </a:moveTo>
                  <a:lnTo>
                    <a:pt x="2222489" y="4635500"/>
                  </a:lnTo>
                  <a:lnTo>
                    <a:pt x="2174460" y="4622800"/>
                  </a:lnTo>
                  <a:lnTo>
                    <a:pt x="2464130" y="4622800"/>
                  </a:lnTo>
                  <a:lnTo>
                    <a:pt x="2416101" y="4635500"/>
                  </a:lnTo>
                  <a:close/>
                </a:path>
              </a:pathLst>
            </a:custGeom>
            <a:solidFill>
              <a:srgbClr val="A3C1F4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92793" y="2121845"/>
              <a:ext cx="4638675" cy="4638675"/>
            </a:xfrm>
            <a:custGeom>
              <a:avLst/>
              <a:gdLst/>
              <a:ahLst/>
              <a:cxnLst/>
              <a:rect l="l" t="t" r="r" b="b"/>
              <a:pathLst>
                <a:path w="4638675" h="4638675">
                  <a:moveTo>
                    <a:pt x="0" y="2319295"/>
                  </a:moveTo>
                  <a:lnTo>
                    <a:pt x="497" y="2270770"/>
                  </a:lnTo>
                  <a:lnTo>
                    <a:pt x="1983" y="2222489"/>
                  </a:lnTo>
                  <a:lnTo>
                    <a:pt x="4448" y="2174460"/>
                  </a:lnTo>
                  <a:lnTo>
                    <a:pt x="7882" y="2126693"/>
                  </a:lnTo>
                  <a:lnTo>
                    <a:pt x="12276" y="2079198"/>
                  </a:lnTo>
                  <a:lnTo>
                    <a:pt x="17620" y="2031985"/>
                  </a:lnTo>
                  <a:lnTo>
                    <a:pt x="23904" y="1985063"/>
                  </a:lnTo>
                  <a:lnTo>
                    <a:pt x="31118" y="1938442"/>
                  </a:lnTo>
                  <a:lnTo>
                    <a:pt x="39253" y="1892132"/>
                  </a:lnTo>
                  <a:lnTo>
                    <a:pt x="48299" y="1846142"/>
                  </a:lnTo>
                  <a:lnTo>
                    <a:pt x="58247" y="1800482"/>
                  </a:lnTo>
                  <a:lnTo>
                    <a:pt x="69086" y="1755162"/>
                  </a:lnTo>
                  <a:lnTo>
                    <a:pt x="80808" y="1710191"/>
                  </a:lnTo>
                  <a:lnTo>
                    <a:pt x="93401" y="1665579"/>
                  </a:lnTo>
                  <a:lnTo>
                    <a:pt x="106858" y="1621336"/>
                  </a:lnTo>
                  <a:lnTo>
                    <a:pt x="121167" y="1577472"/>
                  </a:lnTo>
                  <a:lnTo>
                    <a:pt x="136320" y="1533995"/>
                  </a:lnTo>
                  <a:lnTo>
                    <a:pt x="152307" y="1490917"/>
                  </a:lnTo>
                  <a:lnTo>
                    <a:pt x="169117" y="1448246"/>
                  </a:lnTo>
                  <a:lnTo>
                    <a:pt x="186742" y="1405992"/>
                  </a:lnTo>
                  <a:lnTo>
                    <a:pt x="205171" y="1364165"/>
                  </a:lnTo>
                  <a:lnTo>
                    <a:pt x="224395" y="1322775"/>
                  </a:lnTo>
                  <a:lnTo>
                    <a:pt x="244404" y="1281830"/>
                  </a:lnTo>
                  <a:lnTo>
                    <a:pt x="265189" y="1241342"/>
                  </a:lnTo>
                  <a:lnTo>
                    <a:pt x="286740" y="1201320"/>
                  </a:lnTo>
                  <a:lnTo>
                    <a:pt x="309047" y="1161772"/>
                  </a:lnTo>
                  <a:lnTo>
                    <a:pt x="332100" y="1122710"/>
                  </a:lnTo>
                  <a:lnTo>
                    <a:pt x="355890" y="1084142"/>
                  </a:lnTo>
                  <a:lnTo>
                    <a:pt x="380408" y="1046079"/>
                  </a:lnTo>
                  <a:lnTo>
                    <a:pt x="405642" y="1008530"/>
                  </a:lnTo>
                  <a:lnTo>
                    <a:pt x="431585" y="971504"/>
                  </a:lnTo>
                  <a:lnTo>
                    <a:pt x="458225" y="935012"/>
                  </a:lnTo>
                  <a:lnTo>
                    <a:pt x="485554" y="899063"/>
                  </a:lnTo>
                  <a:lnTo>
                    <a:pt x="513561" y="863667"/>
                  </a:lnTo>
                  <a:lnTo>
                    <a:pt x="542238" y="828833"/>
                  </a:lnTo>
                  <a:lnTo>
                    <a:pt x="571574" y="794571"/>
                  </a:lnTo>
                  <a:lnTo>
                    <a:pt x="601559" y="760892"/>
                  </a:lnTo>
                  <a:lnTo>
                    <a:pt x="632185" y="727803"/>
                  </a:lnTo>
                  <a:lnTo>
                    <a:pt x="663440" y="695316"/>
                  </a:lnTo>
                  <a:lnTo>
                    <a:pt x="695316" y="663440"/>
                  </a:lnTo>
                  <a:lnTo>
                    <a:pt x="727803" y="632185"/>
                  </a:lnTo>
                  <a:lnTo>
                    <a:pt x="760892" y="601559"/>
                  </a:lnTo>
                  <a:lnTo>
                    <a:pt x="794571" y="571574"/>
                  </a:lnTo>
                  <a:lnTo>
                    <a:pt x="828833" y="542238"/>
                  </a:lnTo>
                  <a:lnTo>
                    <a:pt x="863667" y="513561"/>
                  </a:lnTo>
                  <a:lnTo>
                    <a:pt x="899063" y="485554"/>
                  </a:lnTo>
                  <a:lnTo>
                    <a:pt x="935012" y="458225"/>
                  </a:lnTo>
                  <a:lnTo>
                    <a:pt x="971504" y="431585"/>
                  </a:lnTo>
                  <a:lnTo>
                    <a:pt x="1008530" y="405642"/>
                  </a:lnTo>
                  <a:lnTo>
                    <a:pt x="1046079" y="380408"/>
                  </a:lnTo>
                  <a:lnTo>
                    <a:pt x="1084142" y="355890"/>
                  </a:lnTo>
                  <a:lnTo>
                    <a:pt x="1122710" y="332100"/>
                  </a:lnTo>
                  <a:lnTo>
                    <a:pt x="1161772" y="309047"/>
                  </a:lnTo>
                  <a:lnTo>
                    <a:pt x="1201320" y="286740"/>
                  </a:lnTo>
                  <a:lnTo>
                    <a:pt x="1241342" y="265189"/>
                  </a:lnTo>
                  <a:lnTo>
                    <a:pt x="1281830" y="244404"/>
                  </a:lnTo>
                  <a:lnTo>
                    <a:pt x="1322775" y="224395"/>
                  </a:lnTo>
                  <a:lnTo>
                    <a:pt x="1364165" y="205171"/>
                  </a:lnTo>
                  <a:lnTo>
                    <a:pt x="1405992" y="186742"/>
                  </a:lnTo>
                  <a:lnTo>
                    <a:pt x="1448246" y="169117"/>
                  </a:lnTo>
                  <a:lnTo>
                    <a:pt x="1490917" y="152307"/>
                  </a:lnTo>
                  <a:lnTo>
                    <a:pt x="1533995" y="136320"/>
                  </a:lnTo>
                  <a:lnTo>
                    <a:pt x="1577472" y="121167"/>
                  </a:lnTo>
                  <a:lnTo>
                    <a:pt x="1621336" y="106858"/>
                  </a:lnTo>
                  <a:lnTo>
                    <a:pt x="1665579" y="93401"/>
                  </a:lnTo>
                  <a:lnTo>
                    <a:pt x="1710191" y="80808"/>
                  </a:lnTo>
                  <a:lnTo>
                    <a:pt x="1755162" y="69086"/>
                  </a:lnTo>
                  <a:lnTo>
                    <a:pt x="1800482" y="58247"/>
                  </a:lnTo>
                  <a:lnTo>
                    <a:pt x="1846142" y="48299"/>
                  </a:lnTo>
                  <a:lnTo>
                    <a:pt x="1892132" y="39253"/>
                  </a:lnTo>
                  <a:lnTo>
                    <a:pt x="1938442" y="31118"/>
                  </a:lnTo>
                  <a:lnTo>
                    <a:pt x="1985063" y="23904"/>
                  </a:lnTo>
                  <a:lnTo>
                    <a:pt x="2031985" y="17620"/>
                  </a:lnTo>
                  <a:lnTo>
                    <a:pt x="2079198" y="12276"/>
                  </a:lnTo>
                  <a:lnTo>
                    <a:pt x="2126693" y="7882"/>
                  </a:lnTo>
                  <a:lnTo>
                    <a:pt x="2174460" y="4448"/>
                  </a:lnTo>
                  <a:lnTo>
                    <a:pt x="2222489" y="1983"/>
                  </a:lnTo>
                  <a:lnTo>
                    <a:pt x="2270770" y="497"/>
                  </a:lnTo>
                  <a:lnTo>
                    <a:pt x="2319295" y="0"/>
                  </a:lnTo>
                  <a:lnTo>
                    <a:pt x="2369112" y="534"/>
                  </a:lnTo>
                  <a:lnTo>
                    <a:pt x="2418803" y="2133"/>
                  </a:lnTo>
                  <a:lnTo>
                    <a:pt x="2468353" y="4790"/>
                  </a:lnTo>
                  <a:lnTo>
                    <a:pt x="2517747" y="8499"/>
                  </a:lnTo>
                  <a:lnTo>
                    <a:pt x="2566969" y="13254"/>
                  </a:lnTo>
                  <a:lnTo>
                    <a:pt x="2616003" y="19047"/>
                  </a:lnTo>
                  <a:lnTo>
                    <a:pt x="2664834" y="25874"/>
                  </a:lnTo>
                  <a:lnTo>
                    <a:pt x="2713448" y="33726"/>
                  </a:lnTo>
                  <a:lnTo>
                    <a:pt x="2761828" y="42599"/>
                  </a:lnTo>
                  <a:lnTo>
                    <a:pt x="2809960" y="52485"/>
                  </a:lnTo>
                  <a:lnTo>
                    <a:pt x="2857827" y="63379"/>
                  </a:lnTo>
                  <a:lnTo>
                    <a:pt x="2905414" y="75274"/>
                  </a:lnTo>
                  <a:lnTo>
                    <a:pt x="2952707" y="88163"/>
                  </a:lnTo>
                  <a:lnTo>
                    <a:pt x="2999690" y="102040"/>
                  </a:lnTo>
                  <a:lnTo>
                    <a:pt x="3046346" y="116899"/>
                  </a:lnTo>
                  <a:lnTo>
                    <a:pt x="3092662" y="132733"/>
                  </a:lnTo>
                  <a:lnTo>
                    <a:pt x="3138621" y="149537"/>
                  </a:lnTo>
                  <a:lnTo>
                    <a:pt x="3184209" y="167303"/>
                  </a:lnTo>
                  <a:lnTo>
                    <a:pt x="3229410" y="186025"/>
                  </a:lnTo>
                  <a:lnTo>
                    <a:pt x="3274207" y="205698"/>
                  </a:lnTo>
                  <a:lnTo>
                    <a:pt x="3318588" y="226313"/>
                  </a:lnTo>
                  <a:lnTo>
                    <a:pt x="3362534" y="247867"/>
                  </a:lnTo>
                  <a:lnTo>
                    <a:pt x="3406032" y="270351"/>
                  </a:lnTo>
                  <a:lnTo>
                    <a:pt x="3449067" y="293759"/>
                  </a:lnTo>
                  <a:lnTo>
                    <a:pt x="3491621" y="318086"/>
                  </a:lnTo>
                  <a:lnTo>
                    <a:pt x="3533681" y="343324"/>
                  </a:lnTo>
                  <a:lnTo>
                    <a:pt x="3575231" y="369468"/>
                  </a:lnTo>
                  <a:lnTo>
                    <a:pt x="3616256" y="396510"/>
                  </a:lnTo>
                  <a:lnTo>
                    <a:pt x="3656739" y="424446"/>
                  </a:lnTo>
                  <a:lnTo>
                    <a:pt x="3696666" y="453267"/>
                  </a:lnTo>
                  <a:lnTo>
                    <a:pt x="3736022" y="482969"/>
                  </a:lnTo>
                  <a:lnTo>
                    <a:pt x="3774791" y="513543"/>
                  </a:lnTo>
                  <a:lnTo>
                    <a:pt x="3812957" y="544986"/>
                  </a:lnTo>
                  <a:lnTo>
                    <a:pt x="3850506" y="577288"/>
                  </a:lnTo>
                  <a:lnTo>
                    <a:pt x="3887421" y="610446"/>
                  </a:lnTo>
                  <a:lnTo>
                    <a:pt x="3923688" y="644451"/>
                  </a:lnTo>
                  <a:lnTo>
                    <a:pt x="3959292" y="679298"/>
                  </a:lnTo>
                  <a:lnTo>
                    <a:pt x="3994139" y="714901"/>
                  </a:lnTo>
                  <a:lnTo>
                    <a:pt x="4028145" y="751168"/>
                  </a:lnTo>
                  <a:lnTo>
                    <a:pt x="4061302" y="788084"/>
                  </a:lnTo>
                  <a:lnTo>
                    <a:pt x="4093605" y="825632"/>
                  </a:lnTo>
                  <a:lnTo>
                    <a:pt x="4125048" y="863799"/>
                  </a:lnTo>
                  <a:lnTo>
                    <a:pt x="4155623" y="902568"/>
                  </a:lnTo>
                  <a:lnTo>
                    <a:pt x="4185324" y="941923"/>
                  </a:lnTo>
                  <a:lnTo>
                    <a:pt x="4214146" y="981850"/>
                  </a:lnTo>
                  <a:lnTo>
                    <a:pt x="4242081" y="1022334"/>
                  </a:lnTo>
                  <a:lnTo>
                    <a:pt x="4269124" y="1063358"/>
                  </a:lnTo>
                  <a:lnTo>
                    <a:pt x="4295268" y="1104908"/>
                  </a:lnTo>
                  <a:lnTo>
                    <a:pt x="4320506" y="1146968"/>
                  </a:lnTo>
                  <a:lnTo>
                    <a:pt x="4344833" y="1189523"/>
                  </a:lnTo>
                  <a:lnTo>
                    <a:pt x="4368241" y="1232557"/>
                  </a:lnTo>
                  <a:lnTo>
                    <a:pt x="4390725" y="1276055"/>
                  </a:lnTo>
                  <a:lnTo>
                    <a:pt x="4412278" y="1320002"/>
                  </a:lnTo>
                  <a:lnTo>
                    <a:pt x="4432894" y="1364382"/>
                  </a:lnTo>
                  <a:lnTo>
                    <a:pt x="4452566" y="1409180"/>
                  </a:lnTo>
                  <a:lnTo>
                    <a:pt x="4471289" y="1454381"/>
                  </a:lnTo>
                  <a:lnTo>
                    <a:pt x="4489055" y="1499968"/>
                  </a:lnTo>
                  <a:lnTo>
                    <a:pt x="4505858" y="1545928"/>
                  </a:lnTo>
                  <a:lnTo>
                    <a:pt x="4521692" y="1592243"/>
                  </a:lnTo>
                  <a:lnTo>
                    <a:pt x="4536551" y="1638900"/>
                  </a:lnTo>
                  <a:lnTo>
                    <a:pt x="4550428" y="1685883"/>
                  </a:lnTo>
                  <a:lnTo>
                    <a:pt x="4563317" y="1733175"/>
                  </a:lnTo>
                  <a:lnTo>
                    <a:pt x="4575212" y="1780763"/>
                  </a:lnTo>
                  <a:lnTo>
                    <a:pt x="4586105" y="1828630"/>
                  </a:lnTo>
                  <a:lnTo>
                    <a:pt x="4595991" y="1876761"/>
                  </a:lnTo>
                  <a:lnTo>
                    <a:pt x="4604864" y="1925142"/>
                  </a:lnTo>
                  <a:lnTo>
                    <a:pt x="4612716" y="1973755"/>
                  </a:lnTo>
                  <a:lnTo>
                    <a:pt x="4619543" y="2022587"/>
                  </a:lnTo>
                  <a:lnTo>
                    <a:pt x="4625336" y="2071621"/>
                  </a:lnTo>
                  <a:lnTo>
                    <a:pt x="4630091" y="2120843"/>
                  </a:lnTo>
                  <a:lnTo>
                    <a:pt x="4633800" y="2170236"/>
                  </a:lnTo>
                  <a:lnTo>
                    <a:pt x="4636457" y="2219786"/>
                  </a:lnTo>
                  <a:lnTo>
                    <a:pt x="4638056" y="2269478"/>
                  </a:lnTo>
                  <a:lnTo>
                    <a:pt x="4638590" y="2319295"/>
                  </a:lnTo>
                  <a:lnTo>
                    <a:pt x="4638093" y="2367819"/>
                  </a:lnTo>
                  <a:lnTo>
                    <a:pt x="4636607" y="2416101"/>
                  </a:lnTo>
                  <a:lnTo>
                    <a:pt x="4634141" y="2464130"/>
                  </a:lnTo>
                  <a:lnTo>
                    <a:pt x="4630707" y="2511897"/>
                  </a:lnTo>
                  <a:lnTo>
                    <a:pt x="4626313" y="2559391"/>
                  </a:lnTo>
                  <a:lnTo>
                    <a:pt x="4620970" y="2606605"/>
                  </a:lnTo>
                  <a:lnTo>
                    <a:pt x="4614686" y="2653527"/>
                  </a:lnTo>
                  <a:lnTo>
                    <a:pt x="4607472" y="2700148"/>
                  </a:lnTo>
                  <a:lnTo>
                    <a:pt x="4599337" y="2746458"/>
                  </a:lnTo>
                  <a:lnTo>
                    <a:pt x="4590290" y="2792448"/>
                  </a:lnTo>
                  <a:lnTo>
                    <a:pt x="4580343" y="2838108"/>
                  </a:lnTo>
                  <a:lnTo>
                    <a:pt x="4569504" y="2883428"/>
                  </a:lnTo>
                  <a:lnTo>
                    <a:pt x="4557782" y="2928399"/>
                  </a:lnTo>
                  <a:lnTo>
                    <a:pt x="4545188" y="2973010"/>
                  </a:lnTo>
                  <a:lnTo>
                    <a:pt x="4531732" y="3017253"/>
                  </a:lnTo>
                  <a:lnTo>
                    <a:pt x="4517422" y="3061118"/>
                  </a:lnTo>
                  <a:lnTo>
                    <a:pt x="4502270" y="3104594"/>
                  </a:lnTo>
                  <a:lnTo>
                    <a:pt x="4486283" y="3147673"/>
                  </a:lnTo>
                  <a:lnTo>
                    <a:pt x="4469473" y="3190344"/>
                  </a:lnTo>
                  <a:lnTo>
                    <a:pt x="4451848" y="3232598"/>
                  </a:lnTo>
                  <a:lnTo>
                    <a:pt x="4433419" y="3274425"/>
                  </a:lnTo>
                  <a:lnTo>
                    <a:pt x="4414195" y="3315815"/>
                  </a:lnTo>
                  <a:lnTo>
                    <a:pt x="4394185" y="3356759"/>
                  </a:lnTo>
                  <a:lnTo>
                    <a:pt x="4373400" y="3397247"/>
                  </a:lnTo>
                  <a:lnTo>
                    <a:pt x="4351850" y="3437270"/>
                  </a:lnTo>
                  <a:lnTo>
                    <a:pt x="4329543" y="3476817"/>
                  </a:lnTo>
                  <a:lnTo>
                    <a:pt x="4306489" y="3515880"/>
                  </a:lnTo>
                  <a:lnTo>
                    <a:pt x="4282699" y="3554447"/>
                  </a:lnTo>
                  <a:lnTo>
                    <a:pt x="4258182" y="3592511"/>
                  </a:lnTo>
                  <a:lnTo>
                    <a:pt x="4232947" y="3630060"/>
                  </a:lnTo>
                  <a:lnTo>
                    <a:pt x="4207005" y="3667085"/>
                  </a:lnTo>
                  <a:lnTo>
                    <a:pt x="4180365" y="3703577"/>
                  </a:lnTo>
                  <a:lnTo>
                    <a:pt x="4153036" y="3739527"/>
                  </a:lnTo>
                  <a:lnTo>
                    <a:pt x="4125028" y="3774923"/>
                  </a:lnTo>
                  <a:lnTo>
                    <a:pt x="4096352" y="3809757"/>
                  </a:lnTo>
                  <a:lnTo>
                    <a:pt x="4067016" y="3844018"/>
                  </a:lnTo>
                  <a:lnTo>
                    <a:pt x="4037031" y="3877698"/>
                  </a:lnTo>
                  <a:lnTo>
                    <a:pt x="4006405" y="3910786"/>
                  </a:lnTo>
                  <a:lnTo>
                    <a:pt x="3975150" y="3943273"/>
                  </a:lnTo>
                  <a:lnTo>
                    <a:pt x="3943273" y="3975150"/>
                  </a:lnTo>
                  <a:lnTo>
                    <a:pt x="3910786" y="4006405"/>
                  </a:lnTo>
                  <a:lnTo>
                    <a:pt x="3877698" y="4037031"/>
                  </a:lnTo>
                  <a:lnTo>
                    <a:pt x="3844018" y="4067016"/>
                  </a:lnTo>
                  <a:lnTo>
                    <a:pt x="3809757" y="4096352"/>
                  </a:lnTo>
                  <a:lnTo>
                    <a:pt x="3774923" y="4125028"/>
                  </a:lnTo>
                  <a:lnTo>
                    <a:pt x="3739527" y="4153036"/>
                  </a:lnTo>
                  <a:lnTo>
                    <a:pt x="3703577" y="4180365"/>
                  </a:lnTo>
                  <a:lnTo>
                    <a:pt x="3667085" y="4207005"/>
                  </a:lnTo>
                  <a:lnTo>
                    <a:pt x="3630060" y="4232947"/>
                  </a:lnTo>
                  <a:lnTo>
                    <a:pt x="3592511" y="4258182"/>
                  </a:lnTo>
                  <a:lnTo>
                    <a:pt x="3554447" y="4282699"/>
                  </a:lnTo>
                  <a:lnTo>
                    <a:pt x="3515880" y="4306489"/>
                  </a:lnTo>
                  <a:lnTo>
                    <a:pt x="3476817" y="4329543"/>
                  </a:lnTo>
                  <a:lnTo>
                    <a:pt x="3437270" y="4351850"/>
                  </a:lnTo>
                  <a:lnTo>
                    <a:pt x="3397247" y="4373400"/>
                  </a:lnTo>
                  <a:lnTo>
                    <a:pt x="3356759" y="4394185"/>
                  </a:lnTo>
                  <a:lnTo>
                    <a:pt x="3315815" y="4414195"/>
                  </a:lnTo>
                  <a:lnTo>
                    <a:pt x="3274425" y="4433419"/>
                  </a:lnTo>
                  <a:lnTo>
                    <a:pt x="3232598" y="4451848"/>
                  </a:lnTo>
                  <a:lnTo>
                    <a:pt x="3190344" y="4469473"/>
                  </a:lnTo>
                  <a:lnTo>
                    <a:pt x="3147673" y="4486283"/>
                  </a:lnTo>
                  <a:lnTo>
                    <a:pt x="3104594" y="4502270"/>
                  </a:lnTo>
                  <a:lnTo>
                    <a:pt x="3061118" y="4517422"/>
                  </a:lnTo>
                  <a:lnTo>
                    <a:pt x="3017253" y="4531732"/>
                  </a:lnTo>
                  <a:lnTo>
                    <a:pt x="2973010" y="4545188"/>
                  </a:lnTo>
                  <a:lnTo>
                    <a:pt x="2928399" y="4557782"/>
                  </a:lnTo>
                  <a:lnTo>
                    <a:pt x="2883428" y="4569504"/>
                  </a:lnTo>
                  <a:lnTo>
                    <a:pt x="2838108" y="4580343"/>
                  </a:lnTo>
                  <a:lnTo>
                    <a:pt x="2792448" y="4590290"/>
                  </a:lnTo>
                  <a:lnTo>
                    <a:pt x="2746458" y="4599337"/>
                  </a:lnTo>
                  <a:lnTo>
                    <a:pt x="2700148" y="4607472"/>
                  </a:lnTo>
                  <a:lnTo>
                    <a:pt x="2653527" y="4614686"/>
                  </a:lnTo>
                  <a:lnTo>
                    <a:pt x="2606605" y="4620970"/>
                  </a:lnTo>
                  <a:lnTo>
                    <a:pt x="2559391" y="4626313"/>
                  </a:lnTo>
                  <a:lnTo>
                    <a:pt x="2511897" y="4630707"/>
                  </a:lnTo>
                  <a:lnTo>
                    <a:pt x="2464130" y="4634141"/>
                  </a:lnTo>
                  <a:lnTo>
                    <a:pt x="2416101" y="4636607"/>
                  </a:lnTo>
                  <a:lnTo>
                    <a:pt x="2367819" y="4638093"/>
                  </a:lnTo>
                  <a:lnTo>
                    <a:pt x="2319295" y="4638590"/>
                  </a:lnTo>
                  <a:lnTo>
                    <a:pt x="2270770" y="4638093"/>
                  </a:lnTo>
                  <a:lnTo>
                    <a:pt x="2222489" y="4636607"/>
                  </a:lnTo>
                  <a:lnTo>
                    <a:pt x="2174460" y="4634141"/>
                  </a:lnTo>
                  <a:lnTo>
                    <a:pt x="2126693" y="4630707"/>
                  </a:lnTo>
                  <a:lnTo>
                    <a:pt x="2079198" y="4626313"/>
                  </a:lnTo>
                  <a:lnTo>
                    <a:pt x="2031985" y="4620970"/>
                  </a:lnTo>
                  <a:lnTo>
                    <a:pt x="1985063" y="4614686"/>
                  </a:lnTo>
                  <a:lnTo>
                    <a:pt x="1938442" y="4607472"/>
                  </a:lnTo>
                  <a:lnTo>
                    <a:pt x="1892132" y="4599337"/>
                  </a:lnTo>
                  <a:lnTo>
                    <a:pt x="1846142" y="4590290"/>
                  </a:lnTo>
                  <a:lnTo>
                    <a:pt x="1800482" y="4580343"/>
                  </a:lnTo>
                  <a:lnTo>
                    <a:pt x="1755162" y="4569504"/>
                  </a:lnTo>
                  <a:lnTo>
                    <a:pt x="1710191" y="4557782"/>
                  </a:lnTo>
                  <a:lnTo>
                    <a:pt x="1665579" y="4545188"/>
                  </a:lnTo>
                  <a:lnTo>
                    <a:pt x="1621336" y="4531732"/>
                  </a:lnTo>
                  <a:lnTo>
                    <a:pt x="1577472" y="4517422"/>
                  </a:lnTo>
                  <a:lnTo>
                    <a:pt x="1533995" y="4502270"/>
                  </a:lnTo>
                  <a:lnTo>
                    <a:pt x="1490917" y="4486283"/>
                  </a:lnTo>
                  <a:lnTo>
                    <a:pt x="1448246" y="4469473"/>
                  </a:lnTo>
                  <a:lnTo>
                    <a:pt x="1405992" y="4451848"/>
                  </a:lnTo>
                  <a:lnTo>
                    <a:pt x="1364165" y="4433419"/>
                  </a:lnTo>
                  <a:lnTo>
                    <a:pt x="1322775" y="4414195"/>
                  </a:lnTo>
                  <a:lnTo>
                    <a:pt x="1281830" y="4394185"/>
                  </a:lnTo>
                  <a:lnTo>
                    <a:pt x="1241342" y="4373400"/>
                  </a:lnTo>
                  <a:lnTo>
                    <a:pt x="1201320" y="4351850"/>
                  </a:lnTo>
                  <a:lnTo>
                    <a:pt x="1161772" y="4329543"/>
                  </a:lnTo>
                  <a:lnTo>
                    <a:pt x="1122710" y="4306489"/>
                  </a:lnTo>
                  <a:lnTo>
                    <a:pt x="1084142" y="4282699"/>
                  </a:lnTo>
                  <a:lnTo>
                    <a:pt x="1046079" y="4258182"/>
                  </a:lnTo>
                  <a:lnTo>
                    <a:pt x="1008530" y="4232947"/>
                  </a:lnTo>
                  <a:lnTo>
                    <a:pt x="971504" y="4207005"/>
                  </a:lnTo>
                  <a:lnTo>
                    <a:pt x="935012" y="4180365"/>
                  </a:lnTo>
                  <a:lnTo>
                    <a:pt x="899063" y="4153036"/>
                  </a:lnTo>
                  <a:lnTo>
                    <a:pt x="863667" y="4125028"/>
                  </a:lnTo>
                  <a:lnTo>
                    <a:pt x="828833" y="4096352"/>
                  </a:lnTo>
                  <a:lnTo>
                    <a:pt x="794571" y="4067016"/>
                  </a:lnTo>
                  <a:lnTo>
                    <a:pt x="760892" y="4037031"/>
                  </a:lnTo>
                  <a:lnTo>
                    <a:pt x="727803" y="4006405"/>
                  </a:lnTo>
                  <a:lnTo>
                    <a:pt x="695316" y="3975150"/>
                  </a:lnTo>
                  <a:lnTo>
                    <a:pt x="663440" y="3943273"/>
                  </a:lnTo>
                  <a:lnTo>
                    <a:pt x="632185" y="3910786"/>
                  </a:lnTo>
                  <a:lnTo>
                    <a:pt x="601559" y="3877698"/>
                  </a:lnTo>
                  <a:lnTo>
                    <a:pt x="571574" y="3844018"/>
                  </a:lnTo>
                  <a:lnTo>
                    <a:pt x="542238" y="3809757"/>
                  </a:lnTo>
                  <a:lnTo>
                    <a:pt x="513561" y="3774923"/>
                  </a:lnTo>
                  <a:lnTo>
                    <a:pt x="485554" y="3739527"/>
                  </a:lnTo>
                  <a:lnTo>
                    <a:pt x="458225" y="3703577"/>
                  </a:lnTo>
                  <a:lnTo>
                    <a:pt x="431585" y="3667085"/>
                  </a:lnTo>
                  <a:lnTo>
                    <a:pt x="405642" y="3630060"/>
                  </a:lnTo>
                  <a:lnTo>
                    <a:pt x="380408" y="3592511"/>
                  </a:lnTo>
                  <a:lnTo>
                    <a:pt x="355890" y="3554447"/>
                  </a:lnTo>
                  <a:lnTo>
                    <a:pt x="332100" y="3515880"/>
                  </a:lnTo>
                  <a:lnTo>
                    <a:pt x="309047" y="3476817"/>
                  </a:lnTo>
                  <a:lnTo>
                    <a:pt x="286740" y="3437270"/>
                  </a:lnTo>
                  <a:lnTo>
                    <a:pt x="265189" y="3397247"/>
                  </a:lnTo>
                  <a:lnTo>
                    <a:pt x="244404" y="3356759"/>
                  </a:lnTo>
                  <a:lnTo>
                    <a:pt x="224395" y="3315815"/>
                  </a:lnTo>
                  <a:lnTo>
                    <a:pt x="205171" y="3274425"/>
                  </a:lnTo>
                  <a:lnTo>
                    <a:pt x="186742" y="3232598"/>
                  </a:lnTo>
                  <a:lnTo>
                    <a:pt x="169117" y="3190344"/>
                  </a:lnTo>
                  <a:lnTo>
                    <a:pt x="152307" y="3147673"/>
                  </a:lnTo>
                  <a:lnTo>
                    <a:pt x="136320" y="3104594"/>
                  </a:lnTo>
                  <a:lnTo>
                    <a:pt x="121167" y="3061118"/>
                  </a:lnTo>
                  <a:lnTo>
                    <a:pt x="106858" y="3017253"/>
                  </a:lnTo>
                  <a:lnTo>
                    <a:pt x="93401" y="2973010"/>
                  </a:lnTo>
                  <a:lnTo>
                    <a:pt x="80808" y="2928399"/>
                  </a:lnTo>
                  <a:lnTo>
                    <a:pt x="69086" y="2883428"/>
                  </a:lnTo>
                  <a:lnTo>
                    <a:pt x="58247" y="2838108"/>
                  </a:lnTo>
                  <a:lnTo>
                    <a:pt x="48299" y="2792448"/>
                  </a:lnTo>
                  <a:lnTo>
                    <a:pt x="39253" y="2746458"/>
                  </a:lnTo>
                  <a:lnTo>
                    <a:pt x="31118" y="2700148"/>
                  </a:lnTo>
                  <a:lnTo>
                    <a:pt x="23904" y="2653527"/>
                  </a:lnTo>
                  <a:lnTo>
                    <a:pt x="17620" y="2606605"/>
                  </a:lnTo>
                  <a:lnTo>
                    <a:pt x="12276" y="2559391"/>
                  </a:lnTo>
                  <a:lnTo>
                    <a:pt x="7882" y="2511897"/>
                  </a:lnTo>
                  <a:lnTo>
                    <a:pt x="4448" y="2464130"/>
                  </a:lnTo>
                  <a:lnTo>
                    <a:pt x="1983" y="2416101"/>
                  </a:lnTo>
                  <a:lnTo>
                    <a:pt x="497" y="2367819"/>
                  </a:lnTo>
                  <a:lnTo>
                    <a:pt x="0" y="231929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72534" y="1671330"/>
            <a:ext cx="1265555" cy="1082669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6350" marR="2540" indent="1588" algn="ctr">
              <a:lnSpc>
                <a:spcPct val="100400"/>
              </a:lnSpc>
              <a:spcBef>
                <a:spcPts val="43"/>
              </a:spcBef>
            </a:pPr>
            <a:r>
              <a:rPr b="1" spc="-5" dirty="0"/>
              <a:t>Massive Multitask Language Understanding </a:t>
            </a:r>
            <a:r>
              <a:rPr spc="-5" dirty="0"/>
              <a:t>(MMLU)</a:t>
            </a:r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927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2021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014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2022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30134" y="2884600"/>
            <a:ext cx="3289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/>
              <a:t>Lite</a:t>
            </a:r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33160" y="4194573"/>
            <a:ext cx="2569528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Hendrycks,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2021.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“Measuring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Massive </a:t>
            </a:r>
            <a:r>
              <a:rPr sz="1000" dirty="0">
                <a:latin typeface="Lato"/>
                <a:cs typeface="Lato"/>
              </a:rPr>
              <a:t>Multitask</a:t>
            </a:r>
            <a:r>
              <a:rPr sz="1000" spc="-5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Language</a:t>
            </a:r>
            <a:r>
              <a:rPr sz="1000" spc="-5" dirty="0">
                <a:latin typeface="Lato"/>
                <a:cs typeface="Lato"/>
              </a:rPr>
              <a:t> Understanding”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7502" y="4194573"/>
            <a:ext cx="287845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Suzgun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et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al.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2022.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“Challenging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BIG-</a:t>
            </a:r>
            <a:r>
              <a:rPr sz="1000" spc="-5" dirty="0">
                <a:latin typeface="Lato"/>
                <a:cs typeface="Lato"/>
              </a:rPr>
              <a:t>Bench </a:t>
            </a:r>
            <a:r>
              <a:rPr sz="1000" dirty="0">
                <a:latin typeface="Lato"/>
                <a:cs typeface="Lato"/>
              </a:rPr>
              <a:t>tasks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and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whether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chain-of-thought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can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solve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them“</a:t>
            </a:r>
            <a:endParaRPr sz="1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86690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7856934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spc="-10" dirty="0"/>
              <a:t>massive</a:t>
            </a:r>
            <a:r>
              <a:rPr spc="-160" dirty="0"/>
              <a:t> </a:t>
            </a:r>
            <a:r>
              <a:rPr spc="-5" dirty="0"/>
              <a:t>models</a:t>
            </a:r>
            <a:r>
              <a:rPr lang="pt-PT" spc="-5" dirty="0"/>
              <a:t> – </a:t>
            </a:r>
            <a:r>
              <a:rPr lang="pt-PT" spc="-5" dirty="0" err="1"/>
              <a:t>Leaderboards</a:t>
            </a:r>
            <a:br>
              <a:rPr lang="pt-PT" spc="-5" dirty="0"/>
            </a:br>
            <a:r>
              <a:rPr lang="pt-PT" spc="-5" dirty="0">
                <a:hlinkClick r:id="rId2"/>
              </a:rPr>
              <a:t>URL</a:t>
            </a:r>
            <a:endParaRPr spc="-5" dirty="0"/>
          </a:p>
        </p:txBody>
      </p:sp>
      <p:pic>
        <p:nvPicPr>
          <p:cNvPr id="14" name="Picture 13">
            <a:hlinkClick r:id="rId2"/>
            <a:extLst>
              <a:ext uri="{FF2B5EF4-FFF2-40B4-BE49-F238E27FC236}">
                <a16:creationId xmlns:a16="http://schemas.microsoft.com/office/drawing/2014/main" id="{3E6A32EC-F07F-682E-95DE-B4DD8591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3" y="1239297"/>
            <a:ext cx="7299394" cy="36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52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98815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lang="pt-PT" spc="-10" dirty="0" err="1"/>
              <a:t>OpenSource</a:t>
            </a:r>
            <a:r>
              <a:rPr spc="-160" dirty="0"/>
              <a:t> </a:t>
            </a:r>
            <a:r>
              <a:rPr spc="-5" dirty="0"/>
              <a:t>models</a:t>
            </a:r>
            <a:r>
              <a:rPr lang="pt-PT" spc="-5" dirty="0"/>
              <a:t> – </a:t>
            </a:r>
            <a:r>
              <a:rPr lang="pt-PT" spc="-5" dirty="0" err="1"/>
              <a:t>Leaderboards</a:t>
            </a:r>
            <a:br>
              <a:rPr lang="pt-PT" spc="-5" dirty="0"/>
            </a:br>
            <a:r>
              <a:rPr lang="pt-PT" spc="-5" dirty="0">
                <a:hlinkClick r:id="rId2"/>
              </a:rPr>
              <a:t>URL</a:t>
            </a:r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10A3D-4E70-E7F5-7D3C-50D51F3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7" y="1396955"/>
            <a:ext cx="7772400" cy="32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26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1033645" y="2111885"/>
            <a:ext cx="7587074" cy="171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Lets code this out?</a:t>
            </a:r>
            <a:endParaRPr lang="en-GB" sz="54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88795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48" dirty="0"/>
              <a:t> </a:t>
            </a:r>
            <a:r>
              <a:rPr dirty="0"/>
              <a:t>learning</a:t>
            </a:r>
            <a:r>
              <a:rPr spc="-145" dirty="0"/>
              <a:t> </a:t>
            </a:r>
            <a:r>
              <a:rPr spc="55" dirty="0"/>
              <a:t>(ICL)</a:t>
            </a:r>
            <a:r>
              <a:rPr spc="-148" dirty="0"/>
              <a:t> </a:t>
            </a:r>
            <a:r>
              <a:rPr spc="-75" dirty="0"/>
              <a:t>-</a:t>
            </a:r>
            <a:r>
              <a:rPr spc="-145" dirty="0"/>
              <a:t> </a:t>
            </a:r>
            <a:r>
              <a:rPr dirty="0"/>
              <a:t>zero</a:t>
            </a:r>
            <a:r>
              <a:rPr spc="-148" dirty="0"/>
              <a:t> </a:t>
            </a:r>
            <a:r>
              <a:rPr dirty="0"/>
              <a:t>shot</a:t>
            </a:r>
            <a:r>
              <a:rPr spc="-145" dirty="0"/>
              <a:t> </a:t>
            </a:r>
            <a:r>
              <a:rPr spc="-5" dirty="0"/>
              <a:t>inference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7468" y="1347616"/>
            <a:ext cx="2612073" cy="835978"/>
            <a:chOff x="1214935" y="2695231"/>
            <a:chExt cx="5224145" cy="1671955"/>
          </a:xfrm>
        </p:grpSpPr>
        <p:sp>
          <p:nvSpPr>
            <p:cNvPr id="4" name="object 4"/>
            <p:cNvSpPr/>
            <p:nvPr/>
          </p:nvSpPr>
          <p:spPr>
            <a:xfrm>
              <a:off x="1219697" y="2699994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5214589" y="1662296"/>
                  </a:moveTo>
                  <a:lnTo>
                    <a:pt x="0" y="1662296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1662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19697" y="2699994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0" y="0"/>
                  </a:moveTo>
                  <a:lnTo>
                    <a:pt x="5214589" y="0"/>
                  </a:lnTo>
                  <a:lnTo>
                    <a:pt x="5214589" y="1662296"/>
                  </a:lnTo>
                  <a:lnTo>
                    <a:pt x="0" y="16622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93984" y="1427025"/>
            <a:ext cx="225298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635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07635" y="1396516"/>
            <a:ext cx="654050" cy="646113"/>
            <a:chOff x="8415270" y="2793031"/>
            <a:chExt cx="1308100" cy="1292225"/>
          </a:xfrm>
        </p:grpSpPr>
        <p:sp>
          <p:nvSpPr>
            <p:cNvPr id="8" name="object 8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49004" y="1598828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2088" y="1349997"/>
            <a:ext cx="2607310" cy="945772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 marR="272415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dirty="0">
                <a:latin typeface="Courier New"/>
                <a:cs typeface="Courier New"/>
              </a:rPr>
              <a:t>eived</a:t>
            </a:r>
            <a:r>
              <a:rPr b="1" spc="-13" dirty="0">
                <a:latin typeface="Courier New"/>
                <a:cs typeface="Courier New"/>
              </a:rPr>
              <a:t> </a:t>
            </a:r>
            <a:r>
              <a:rPr b="1" spc="-25" dirty="0">
                <a:latin typeface="Courier New"/>
                <a:cs typeface="Courier New"/>
              </a:rPr>
              <a:t>a </a:t>
            </a:r>
            <a:r>
              <a:rPr b="1" dirty="0">
                <a:latin typeface="Courier New"/>
                <a:cs typeface="Courier New"/>
              </a:rPr>
              <a:t>very</a:t>
            </a:r>
            <a:r>
              <a:rPr b="1" spc="-15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nice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book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spc="-5" dirty="0">
                <a:latin typeface="Courier New"/>
                <a:cs typeface="Courier New"/>
              </a:rPr>
              <a:t>review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65769" y="1586059"/>
            <a:ext cx="456883" cy="82233"/>
            <a:chOff x="6331537" y="317211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6331537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3172118"/>
              <a:ext cx="210999" cy="16394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323252" y="1586059"/>
            <a:ext cx="456883" cy="82233"/>
            <a:chOff x="10646503" y="3172118"/>
            <a:chExt cx="913765" cy="164465"/>
          </a:xfrm>
        </p:grpSpPr>
        <p:sp>
          <p:nvSpPr>
            <p:cNvPr id="16" name="object 16"/>
            <p:cNvSpPr/>
            <p:nvPr/>
          </p:nvSpPr>
          <p:spPr>
            <a:xfrm>
              <a:off x="10646503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849" y="1349997"/>
            <a:ext cx="2447608" cy="1908810"/>
          </a:xfrm>
          <a:custGeom>
            <a:avLst/>
            <a:gdLst/>
            <a:ahLst/>
            <a:cxnLst/>
            <a:rect l="l" t="t" r="r" b="b"/>
            <a:pathLst>
              <a:path w="4895215" h="3817620">
                <a:moveTo>
                  <a:pt x="4894790" y="3817192"/>
                </a:moveTo>
                <a:lnTo>
                  <a:pt x="0" y="3817192"/>
                </a:lnTo>
                <a:lnTo>
                  <a:pt x="0" y="0"/>
                </a:lnTo>
                <a:lnTo>
                  <a:pt x="4894790" y="0"/>
                </a:lnTo>
                <a:lnTo>
                  <a:pt x="4894790" y="3817192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 txBox="1"/>
          <p:nvPr/>
        </p:nvSpPr>
        <p:spPr>
          <a:xfrm>
            <a:off x="609849" y="1349997"/>
            <a:ext cx="2447608" cy="182037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112713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170">
              <a:tabLst>
                <a:tab pos="1263650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170" marR="112713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FF00FF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50" dirty="0"/>
              <a:t> </a:t>
            </a:r>
            <a:r>
              <a:rPr dirty="0"/>
              <a:t>learning</a:t>
            </a:r>
            <a:r>
              <a:rPr spc="-150" dirty="0"/>
              <a:t> </a:t>
            </a:r>
            <a:r>
              <a:rPr spc="55" dirty="0"/>
              <a:t>(ICL)</a:t>
            </a:r>
            <a:r>
              <a:rPr spc="-150" dirty="0"/>
              <a:t> </a:t>
            </a:r>
            <a:r>
              <a:rPr spc="-75" dirty="0"/>
              <a:t>-</a:t>
            </a:r>
            <a:r>
              <a:rPr spc="-150" dirty="0"/>
              <a:t> </a:t>
            </a:r>
            <a:r>
              <a:rPr spc="-73" dirty="0"/>
              <a:t>one/few</a:t>
            </a:r>
            <a:r>
              <a:rPr spc="-150" dirty="0"/>
              <a:t> </a:t>
            </a:r>
            <a:r>
              <a:rPr dirty="0"/>
              <a:t>shot</a:t>
            </a:r>
            <a:r>
              <a:rPr spc="-150" dirty="0"/>
              <a:t> </a:t>
            </a:r>
            <a:r>
              <a:rPr spc="-5" dirty="0"/>
              <a:t>inference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165769" y="1586059"/>
            <a:ext cx="456883" cy="82233"/>
            <a:chOff x="6331537" y="3172118"/>
            <a:chExt cx="913765" cy="164465"/>
          </a:xfrm>
        </p:grpSpPr>
        <p:sp>
          <p:nvSpPr>
            <p:cNvPr id="6" name="object 6"/>
            <p:cNvSpPr/>
            <p:nvPr/>
          </p:nvSpPr>
          <p:spPr>
            <a:xfrm>
              <a:off x="6331537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449" y="1456572"/>
            <a:ext cx="2333308" cy="765493"/>
          </a:xfrm>
          <a:custGeom>
            <a:avLst/>
            <a:gdLst/>
            <a:ahLst/>
            <a:cxnLst/>
            <a:rect l="l" t="t" r="r" b="b"/>
            <a:pathLst>
              <a:path w="4666615" h="1530985">
                <a:moveTo>
                  <a:pt x="0" y="78174"/>
                </a:moveTo>
                <a:lnTo>
                  <a:pt x="6143" y="47745"/>
                </a:lnTo>
                <a:lnTo>
                  <a:pt x="22898" y="22896"/>
                </a:lnTo>
                <a:lnTo>
                  <a:pt x="47749" y="6143"/>
                </a:lnTo>
                <a:lnTo>
                  <a:pt x="78182" y="0"/>
                </a:lnTo>
                <a:lnTo>
                  <a:pt x="4588015" y="0"/>
                </a:lnTo>
                <a:lnTo>
                  <a:pt x="4631387" y="13130"/>
                </a:lnTo>
                <a:lnTo>
                  <a:pt x="4660243" y="48259"/>
                </a:lnTo>
                <a:lnTo>
                  <a:pt x="4666190" y="78174"/>
                </a:lnTo>
                <a:lnTo>
                  <a:pt x="4666190" y="1452422"/>
                </a:lnTo>
                <a:lnTo>
                  <a:pt x="4660047" y="1482851"/>
                </a:lnTo>
                <a:lnTo>
                  <a:pt x="4643293" y="1507700"/>
                </a:lnTo>
                <a:lnTo>
                  <a:pt x="4618444" y="1524453"/>
                </a:lnTo>
                <a:lnTo>
                  <a:pt x="4588015" y="1530596"/>
                </a:lnTo>
                <a:lnTo>
                  <a:pt x="78182" y="1530596"/>
                </a:lnTo>
                <a:lnTo>
                  <a:pt x="47749" y="1524453"/>
                </a:lnTo>
                <a:lnTo>
                  <a:pt x="22898" y="1507700"/>
                </a:lnTo>
                <a:lnTo>
                  <a:pt x="6143" y="1482851"/>
                </a:lnTo>
                <a:lnTo>
                  <a:pt x="0" y="1452422"/>
                </a:lnTo>
                <a:lnTo>
                  <a:pt x="0" y="78174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1" name="object 11"/>
          <p:cNvSpPr/>
          <p:nvPr/>
        </p:nvSpPr>
        <p:spPr>
          <a:xfrm>
            <a:off x="5852088" y="1349997"/>
            <a:ext cx="2607310" cy="1908810"/>
          </a:xfrm>
          <a:custGeom>
            <a:avLst/>
            <a:gdLst/>
            <a:ahLst/>
            <a:cxnLst/>
            <a:rect l="l" t="t" r="r" b="b"/>
            <a:pathLst>
              <a:path w="5214619" h="3817620">
                <a:moveTo>
                  <a:pt x="5214589" y="3817192"/>
                </a:moveTo>
                <a:lnTo>
                  <a:pt x="0" y="3817192"/>
                </a:lnTo>
                <a:lnTo>
                  <a:pt x="0" y="0"/>
                </a:lnTo>
                <a:lnTo>
                  <a:pt x="5214589" y="0"/>
                </a:lnTo>
                <a:lnTo>
                  <a:pt x="5214589" y="3817192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2" name="object 12"/>
          <p:cNvSpPr txBox="1"/>
          <p:nvPr/>
        </p:nvSpPr>
        <p:spPr>
          <a:xfrm>
            <a:off x="5852088" y="1349997"/>
            <a:ext cx="2607310" cy="182037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spc="-2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 marR="272415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23252" y="1586059"/>
            <a:ext cx="456883" cy="82233"/>
            <a:chOff x="10646503" y="3172118"/>
            <a:chExt cx="913765" cy="164465"/>
          </a:xfrm>
        </p:grpSpPr>
        <p:sp>
          <p:nvSpPr>
            <p:cNvPr id="14" name="object 14"/>
            <p:cNvSpPr/>
            <p:nvPr/>
          </p:nvSpPr>
          <p:spPr>
            <a:xfrm>
              <a:off x="10646503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05438" y="2900444"/>
            <a:ext cx="2381568" cy="238125"/>
          </a:xfrm>
          <a:custGeom>
            <a:avLst/>
            <a:gdLst/>
            <a:ahLst/>
            <a:cxnLst/>
            <a:rect l="l" t="t" r="r" b="b"/>
            <a:pathLst>
              <a:path w="4763134" h="476250">
                <a:moveTo>
                  <a:pt x="0" y="24324"/>
                </a:moveTo>
                <a:lnTo>
                  <a:pt x="1908" y="14860"/>
                </a:lnTo>
                <a:lnTo>
                  <a:pt x="7115" y="7128"/>
                </a:lnTo>
                <a:lnTo>
                  <a:pt x="14839" y="1912"/>
                </a:lnTo>
                <a:lnTo>
                  <a:pt x="24299" y="0"/>
                </a:lnTo>
                <a:lnTo>
                  <a:pt x="4738490" y="0"/>
                </a:lnTo>
                <a:lnTo>
                  <a:pt x="4744940" y="0"/>
                </a:lnTo>
                <a:lnTo>
                  <a:pt x="4751115" y="2574"/>
                </a:lnTo>
                <a:lnTo>
                  <a:pt x="4755665" y="7124"/>
                </a:lnTo>
                <a:lnTo>
                  <a:pt x="4760240" y="11674"/>
                </a:lnTo>
                <a:lnTo>
                  <a:pt x="4762790" y="17874"/>
                </a:lnTo>
                <a:lnTo>
                  <a:pt x="4762790" y="24324"/>
                </a:lnTo>
                <a:lnTo>
                  <a:pt x="4762790" y="451499"/>
                </a:lnTo>
                <a:lnTo>
                  <a:pt x="4760881" y="460959"/>
                </a:lnTo>
                <a:lnTo>
                  <a:pt x="4755674" y="468683"/>
                </a:lnTo>
                <a:lnTo>
                  <a:pt x="4747950" y="473890"/>
                </a:lnTo>
                <a:lnTo>
                  <a:pt x="4738490" y="475799"/>
                </a:lnTo>
                <a:lnTo>
                  <a:pt x="24299" y="475799"/>
                </a:lnTo>
                <a:lnTo>
                  <a:pt x="14839" y="473890"/>
                </a:lnTo>
                <a:lnTo>
                  <a:pt x="7115" y="468683"/>
                </a:lnTo>
                <a:lnTo>
                  <a:pt x="1908" y="460959"/>
                </a:lnTo>
                <a:lnTo>
                  <a:pt x="0" y="451499"/>
                </a:lnTo>
                <a:lnTo>
                  <a:pt x="0" y="24324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18" name="object 18"/>
          <p:cNvGrpSpPr/>
          <p:nvPr/>
        </p:nvGrpSpPr>
        <p:grpSpPr>
          <a:xfrm>
            <a:off x="4207635" y="1396516"/>
            <a:ext cx="654050" cy="646113"/>
            <a:chOff x="8415270" y="2793031"/>
            <a:chExt cx="1308100" cy="1292225"/>
          </a:xfrm>
        </p:grpSpPr>
        <p:sp>
          <p:nvSpPr>
            <p:cNvPr id="19" name="object 19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49004" y="1598828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6411" y="3513705"/>
            <a:ext cx="24961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One-</a:t>
            </a:r>
            <a:r>
              <a:rPr spc="-10" dirty="0">
                <a:latin typeface="Lato"/>
                <a:cs typeface="Lato"/>
              </a:rPr>
              <a:t>shot</a:t>
            </a:r>
            <a:r>
              <a:rPr spc="-6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or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30" dirty="0">
                <a:latin typeface="Lato"/>
                <a:cs typeface="Lato"/>
              </a:rPr>
              <a:t>Few-</a:t>
            </a:r>
            <a:r>
              <a:rPr spc="-18" dirty="0">
                <a:latin typeface="Lato"/>
                <a:cs typeface="Lato"/>
              </a:rPr>
              <a:t>shot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Inference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3857</Words>
  <Application>Microsoft Macintosh PowerPoint</Application>
  <PresentationFormat>On-screen Show (16:9)</PresentationFormat>
  <Paragraphs>930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Times New Roman</vt:lpstr>
      <vt:lpstr>IBM 3270</vt:lpstr>
      <vt:lpstr>Lato</vt:lpstr>
      <vt:lpstr>Inter ExtraBold</vt:lpstr>
      <vt:lpstr>Courier New</vt:lpstr>
      <vt:lpstr>Inter</vt:lpstr>
      <vt:lpstr>Roboto</vt:lpstr>
      <vt:lpstr>Carlito</vt:lpstr>
      <vt:lpstr>Simple Light</vt:lpstr>
      <vt:lpstr>PowerPoint Presentation</vt:lpstr>
      <vt:lpstr>Generative AI &amp; Large Language Models III</vt:lpstr>
      <vt:lpstr>Fine-tuning with instruction prompts</vt:lpstr>
      <vt:lpstr>GenAI project lifecycle</vt:lpstr>
      <vt:lpstr>GenAI project lifecycle</vt:lpstr>
      <vt:lpstr>Fine-tuning an LLM with instruction prompts</vt:lpstr>
      <vt:lpstr>In-context learning (ICL) - zero shot inference</vt:lpstr>
      <vt:lpstr>In-context learning (ICL) - zero shot inference</vt:lpstr>
      <vt:lpstr>In-context learning (ICL) - one/few shot inference</vt:lpstr>
      <vt:lpstr>Limitations of in-context learning</vt:lpstr>
      <vt:lpstr>LLM fine-tuning at a high level</vt:lpstr>
      <vt:lpstr>LLM fine-tuning at a high level</vt:lpstr>
      <vt:lpstr>LLM fine-tuning at a high level</vt:lpstr>
      <vt:lpstr>Using prompts to fine-tune LLMs with instruction</vt:lpstr>
      <vt:lpstr>Using prompts to fine-tune LLMs with instruction</vt:lpstr>
      <vt:lpstr>Using prompts to fine-tune LLMs with instruction</vt:lpstr>
      <vt:lpstr>Sample prompt instruction templates</vt:lpstr>
      <vt:lpstr>LLM fine-tuning process</vt:lpstr>
      <vt:lpstr>LLM fine-tuning process</vt:lpstr>
      <vt:lpstr>LLM fine-tuning process</vt:lpstr>
      <vt:lpstr>LLM fine-tuning process</vt:lpstr>
      <vt:lpstr>LLM fine-tuning process</vt:lpstr>
      <vt:lpstr>LLM fine-tuning process</vt:lpstr>
      <vt:lpstr>Fine-tuning on a single task</vt:lpstr>
      <vt:lpstr>Fine-tuning on a single task</vt:lpstr>
      <vt:lpstr>Catastrophic forgetting</vt:lpstr>
      <vt:lpstr>Catastrophic forgetting</vt:lpstr>
      <vt:lpstr>Catastrophic forgetting</vt:lpstr>
      <vt:lpstr>Catastrophic forgetting</vt:lpstr>
      <vt:lpstr>How to avoid catastrophic forgetting</vt:lpstr>
      <vt:lpstr>Multi-task, instruction fine-tuning</vt:lpstr>
      <vt:lpstr>Multi-task, instruction fine-tuning</vt:lpstr>
      <vt:lpstr>Multi-task, instruction fine-tuning</vt:lpstr>
      <vt:lpstr>Instruction fine-tuning with FLAN</vt:lpstr>
      <vt:lpstr>Instruction fine-tuning with FLAN</vt:lpstr>
      <vt:lpstr>FLAN-T5: Fine-tuned version of pre-trained T5 model</vt:lpstr>
      <vt:lpstr>FLAN-T5: Fine-tuned version of pre-trained T5 model</vt:lpstr>
      <vt:lpstr>SAMSum: A dialogue dataset</vt:lpstr>
      <vt:lpstr>Sample FLAN-T5 prompt templates</vt:lpstr>
      <vt:lpstr>Sample FLAN-T5 prompt templates</vt:lpstr>
      <vt:lpstr>Improving FLAN-T5’s summarization capabilities</vt:lpstr>
      <vt:lpstr>Improving FLAN-T5’s summarization capabilities</vt:lpstr>
      <vt:lpstr>Improving FLAN-T5’s summarization capabilities</vt:lpstr>
      <vt:lpstr>Example support-dialog summarization</vt:lpstr>
      <vt:lpstr>Summary before fine-tuning FLAN-T5 with our dataset</vt:lpstr>
      <vt:lpstr>Summary before fine-tuning FLAN-T5 with our dataset</vt:lpstr>
      <vt:lpstr>Summary before fine-tuning FLAN-T5 with our dataset</vt:lpstr>
      <vt:lpstr>Summary after fine-tuning FLAN-T5 with our dataset</vt:lpstr>
      <vt:lpstr>Fine-tuning with your own data</vt:lpstr>
      <vt:lpstr>Model evaluation metrics</vt:lpstr>
      <vt:lpstr>LLM Evaluation - Challenges</vt:lpstr>
      <vt:lpstr>LLM Evaluation - Challenges</vt:lpstr>
      <vt:lpstr>LLM Evaluation - Metrics</vt:lpstr>
      <vt:lpstr>LLM Evaluation - Metrics - Terminology</vt:lpstr>
      <vt:lpstr>LLM Evaluation - Metrics - ROUGE-1</vt:lpstr>
      <vt:lpstr>LLM Evaluation - Metrics - ROUGE-1</vt:lpstr>
      <vt:lpstr>LLM Evaluation - Metrics - ROUGE-2</vt:lpstr>
      <vt:lpstr>LLM Evaluation - Metrics - ROUGE-2</vt:lpstr>
      <vt:lpstr>LLM Evaluation - Metrics - ROUGE-L</vt:lpstr>
      <vt:lpstr>LLM Evaluation - Metrics - ROUGE-L</vt:lpstr>
      <vt:lpstr>LLM Evaluation - Metrics - ROUGE-L</vt:lpstr>
      <vt:lpstr>LLM Evaluation - Metrics - ROUGE hacking</vt:lpstr>
      <vt:lpstr>LLM Evaluation - Metrics - ROUGE clipping</vt:lpstr>
      <vt:lpstr>LLM Evaluation - Metrics</vt:lpstr>
      <vt:lpstr>LLM Evaluation - Metrics - BLEU</vt:lpstr>
      <vt:lpstr>LLM Evaluation - Metrics</vt:lpstr>
      <vt:lpstr>Benchmarks</vt:lpstr>
      <vt:lpstr>Evaluation benchmarks</vt:lpstr>
      <vt:lpstr>GLUE</vt:lpstr>
      <vt:lpstr>SuperGLUE</vt:lpstr>
      <vt:lpstr>GLUE and SuperGLUE leaderboards</vt:lpstr>
      <vt:lpstr>Benchmarks for massive models</vt:lpstr>
      <vt:lpstr>Benchmarks for massive models</vt:lpstr>
      <vt:lpstr>Benchmarks for massive models</vt:lpstr>
      <vt:lpstr>Benchmarks for massive models – Leaderboards URL</vt:lpstr>
      <vt:lpstr>Benchmarks for OpenSource models – Leaderboards URL</vt:lpstr>
      <vt:lpstr>Lets code this out?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Rocha Melo</cp:lastModifiedBy>
  <cp:revision>10</cp:revision>
  <dcterms:modified xsi:type="dcterms:W3CDTF">2024-06-18T16:07:22Z</dcterms:modified>
</cp:coreProperties>
</file>